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62" r:id="rId4"/>
    <p:sldId id="258" r:id="rId5"/>
    <p:sldId id="259" r:id="rId6"/>
    <p:sldId id="274" r:id="rId7"/>
    <p:sldId id="275" r:id="rId8"/>
    <p:sldId id="276" r:id="rId9"/>
    <p:sldId id="277" r:id="rId10"/>
    <p:sldId id="278" r:id="rId11"/>
    <p:sldId id="279" r:id="rId12"/>
    <p:sldId id="271" r:id="rId13"/>
    <p:sldId id="280" r:id="rId14"/>
    <p:sldId id="281" r:id="rId15"/>
    <p:sldId id="272" r:id="rId16"/>
    <p:sldId id="282" r:id="rId17"/>
    <p:sldId id="283" r:id="rId18"/>
    <p:sldId id="284" r:id="rId19"/>
    <p:sldId id="285" r:id="rId20"/>
    <p:sldId id="286" r:id="rId21"/>
    <p:sldId id="260" r:id="rId22"/>
    <p:sldId id="26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B3E6C4B-132E-5F4F-99F6-9812556230B7}">
          <p14:sldIdLst>
            <p14:sldId id="256"/>
            <p14:sldId id="257"/>
            <p14:sldId id="262"/>
            <p14:sldId id="258"/>
            <p14:sldId id="259"/>
            <p14:sldId id="274"/>
            <p14:sldId id="275"/>
            <p14:sldId id="276"/>
            <p14:sldId id="277"/>
            <p14:sldId id="278"/>
            <p14:sldId id="279"/>
            <p14:sldId id="271"/>
            <p14:sldId id="280"/>
            <p14:sldId id="281"/>
            <p14:sldId id="272"/>
            <p14:sldId id="282"/>
            <p14:sldId id="283"/>
            <p14:sldId id="284"/>
            <p14:sldId id="285"/>
            <p14:sldId id="286"/>
            <p14:sldId id="260"/>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B8B8"/>
    <a:srgbClr val="0505FA"/>
    <a:srgbClr val="EFEFEF"/>
    <a:srgbClr val="007E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3" autoAdjust="0"/>
    <p:restoredTop sz="94660"/>
  </p:normalViewPr>
  <p:slideViewPr>
    <p:cSldViewPr snapToGrid="0">
      <p:cViewPr varScale="1">
        <p:scale>
          <a:sx n="104" d="100"/>
          <a:sy n="104" d="100"/>
        </p:scale>
        <p:origin x="21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224D94-F62A-41EA-8576-46D5CA3C60CF}" type="doc">
      <dgm:prSet loTypeId="urn:microsoft.com/office/officeart/2005/8/layout/chevron1" loCatId="process" qsTypeId="urn:microsoft.com/office/officeart/2005/8/quickstyle/simple4" qsCatId="simple" csTypeId="urn:microsoft.com/office/officeart/2005/8/colors/accent1_5" csCatId="accent1" phldr="1"/>
      <dgm:spPr/>
    </dgm:pt>
    <dgm:pt modelId="{5913C2EA-EC47-4BA6-978E-957F3FD46BE6}">
      <dgm:prSet phldrT="[Text]"/>
      <dgm:spPr>
        <a:gradFill flip="none" rotWithShape="1">
          <a:gsLst>
            <a:gs pos="0">
              <a:srgbClr val="07B8B8"/>
            </a:gs>
            <a:gs pos="70000">
              <a:schemeClr val="bg1">
                <a:lumMod val="75000"/>
              </a:schemeClr>
            </a:gs>
          </a:gsLst>
          <a:path path="circle">
            <a:fillToRect l="100000" t="100000"/>
          </a:path>
          <a:tileRect r="-100000" b="-100000"/>
        </a:gradFill>
      </dgm:spPr>
      <dgm:t>
        <a:bodyPr/>
        <a:lstStyle/>
        <a:p>
          <a:r>
            <a:rPr lang="en-US" dirty="0">
              <a:solidFill>
                <a:schemeClr val="tx1"/>
              </a:solidFill>
              <a:latin typeface="Calibri"/>
              <a:ea typeface="+mn-ea"/>
              <a:cs typeface="+mn-cs"/>
            </a:rPr>
            <a:t>February </a:t>
          </a:r>
          <a:endParaRPr lang="en-US" dirty="0">
            <a:solidFill>
              <a:schemeClr val="tx1"/>
            </a:solidFill>
          </a:endParaRPr>
        </a:p>
      </dgm:t>
    </dgm:pt>
    <dgm:pt modelId="{6D1D58BD-72C0-4FD8-A972-776372E0284C}" type="parTrans" cxnId="{892B03D6-91A5-4FAA-9598-1C92941BBAC3}">
      <dgm:prSet/>
      <dgm:spPr/>
      <dgm:t>
        <a:bodyPr/>
        <a:lstStyle/>
        <a:p>
          <a:endParaRPr lang="en-US"/>
        </a:p>
      </dgm:t>
    </dgm:pt>
    <dgm:pt modelId="{6193B906-F4AD-4581-8E9E-50C17389C3BF}" type="sibTrans" cxnId="{892B03D6-91A5-4FAA-9598-1C92941BBAC3}">
      <dgm:prSet/>
      <dgm:spPr/>
      <dgm:t>
        <a:bodyPr/>
        <a:lstStyle/>
        <a:p>
          <a:endParaRPr lang="en-US"/>
        </a:p>
      </dgm:t>
    </dgm:pt>
    <dgm:pt modelId="{3B5A2B10-C83E-4584-B68F-BDB27D2D7BA0}">
      <dgm:prSet phldrT="[Text]"/>
      <dgm:spPr>
        <a:xfrm rot="17700000">
          <a:off x="379667" y="2802844"/>
          <a:ext cx="884708" cy="426573"/>
        </a:xfrm>
      </dgm:spPr>
      <dgm:t>
        <a:bodyPr/>
        <a:lstStyle/>
        <a:p>
          <a:r>
            <a:rPr lang="en-US" dirty="0">
              <a:latin typeface="Calibri"/>
              <a:ea typeface="+mn-ea"/>
              <a:cs typeface="+mn-cs"/>
            </a:rPr>
            <a:t>Project scope evaluation.</a:t>
          </a:r>
        </a:p>
      </dgm:t>
    </dgm:pt>
    <dgm:pt modelId="{2D9FBA5B-FEAD-4CE5-ACB6-766E616D5BB5}" type="parTrans" cxnId="{DD1F6C43-0E50-48AB-99EA-F12907646A39}">
      <dgm:prSet/>
      <dgm:spPr/>
      <dgm:t>
        <a:bodyPr/>
        <a:lstStyle/>
        <a:p>
          <a:endParaRPr lang="en-US"/>
        </a:p>
      </dgm:t>
    </dgm:pt>
    <dgm:pt modelId="{06951C28-D738-4F1E-8E1E-A4748D3196C5}" type="sibTrans" cxnId="{DD1F6C43-0E50-48AB-99EA-F12907646A39}">
      <dgm:prSet/>
      <dgm:spPr/>
      <dgm:t>
        <a:bodyPr/>
        <a:lstStyle/>
        <a:p>
          <a:endParaRPr lang="en-US"/>
        </a:p>
      </dgm:t>
    </dgm:pt>
    <dgm:pt modelId="{72F17CAC-1C7F-4930-9E19-1F3BF59FE5C4}">
      <dgm:prSet phldrT="[Text]" custT="1"/>
      <dgm:spPr>
        <a:gradFill flip="none" rotWithShape="1">
          <a:gsLst>
            <a:gs pos="0">
              <a:srgbClr val="07B8B8"/>
            </a:gs>
            <a:gs pos="50000">
              <a:prstClr val="white">
                <a:lumMod val="75000"/>
              </a:prstClr>
            </a:gs>
          </a:gsLst>
          <a:path path="circle">
            <a:fillToRect l="100000" t="100000"/>
          </a:path>
          <a:tileRect r="-100000" b="-100000"/>
        </a:gradFill>
        <a:ln>
          <a:noFill/>
        </a:ln>
        <a:effectLst/>
      </dgm:spPr>
      <dgm:t>
        <a:bodyPr spcFirstLastPara="0" vert="horz" wrap="square" lIns="84011" tIns="28004" rIns="28004" bIns="28004" numCol="1" spcCol="1270" anchor="ctr" anchorCtr="0"/>
        <a:lstStyle/>
        <a:p>
          <a:pPr marL="0" lvl="0" indent="0" algn="ctr" defTabSz="933450">
            <a:lnSpc>
              <a:spcPct val="90000"/>
            </a:lnSpc>
            <a:spcBef>
              <a:spcPct val="0"/>
            </a:spcBef>
            <a:spcAft>
              <a:spcPct val="35000"/>
            </a:spcAft>
            <a:buNone/>
          </a:pPr>
          <a:r>
            <a:rPr lang="en-US" sz="2100" kern="1200" dirty="0">
              <a:solidFill>
                <a:prstClr val="black"/>
              </a:solidFill>
              <a:latin typeface="Calibri"/>
              <a:ea typeface="+mn-ea"/>
              <a:cs typeface="+mn-cs"/>
            </a:rPr>
            <a:t>March</a:t>
          </a:r>
        </a:p>
      </dgm:t>
    </dgm:pt>
    <dgm:pt modelId="{8976591B-717E-41D3-AD4A-CFC1355538E0}" type="parTrans" cxnId="{FD9F1F95-3735-4AE4-A21B-787F6F65B5C3}">
      <dgm:prSet/>
      <dgm:spPr/>
      <dgm:t>
        <a:bodyPr/>
        <a:lstStyle/>
        <a:p>
          <a:endParaRPr lang="en-US"/>
        </a:p>
      </dgm:t>
    </dgm:pt>
    <dgm:pt modelId="{AD059E78-65D4-4D65-9648-8FB948D5E406}" type="sibTrans" cxnId="{FD9F1F95-3735-4AE4-A21B-787F6F65B5C3}">
      <dgm:prSet/>
      <dgm:spPr/>
      <dgm:t>
        <a:bodyPr/>
        <a:lstStyle/>
        <a:p>
          <a:endParaRPr lang="en-US"/>
        </a:p>
      </dgm:t>
    </dgm:pt>
    <dgm:pt modelId="{D939802B-FE52-4388-BE4C-39B4C0B339D6}">
      <dgm:prSet phldrT="[Text]"/>
      <dgm:spPr>
        <a:xfrm rot="17700000">
          <a:off x="2242314" y="2802844"/>
          <a:ext cx="884708" cy="426573"/>
        </a:xfrm>
      </dgm:spPr>
      <dgm:t>
        <a:bodyPr/>
        <a:lstStyle/>
        <a:p>
          <a:r>
            <a:rPr lang="en-US" dirty="0">
              <a:latin typeface="Calibri"/>
              <a:ea typeface="+mn-ea"/>
              <a:cs typeface="+mn-cs"/>
            </a:rPr>
            <a:t>Implementation phase begins.</a:t>
          </a:r>
        </a:p>
      </dgm:t>
    </dgm:pt>
    <dgm:pt modelId="{0772681E-2726-4046-98E1-6CB97FE6DD05}" type="parTrans" cxnId="{6B44F2BD-4740-4527-A9E4-31AFE38E35F9}">
      <dgm:prSet/>
      <dgm:spPr/>
      <dgm:t>
        <a:bodyPr/>
        <a:lstStyle/>
        <a:p>
          <a:endParaRPr lang="en-US"/>
        </a:p>
      </dgm:t>
    </dgm:pt>
    <dgm:pt modelId="{0EA92391-16E1-4A68-A41D-4FF6500558BA}" type="sibTrans" cxnId="{6B44F2BD-4740-4527-A9E4-31AFE38E35F9}">
      <dgm:prSet/>
      <dgm:spPr/>
      <dgm:t>
        <a:bodyPr/>
        <a:lstStyle/>
        <a:p>
          <a:endParaRPr lang="en-US"/>
        </a:p>
      </dgm:t>
    </dgm:pt>
    <dgm:pt modelId="{006E2FF4-3EF7-493B-9598-15FE9A6DDDE3}">
      <dgm:prSet phldrT="[Text]" custT="1"/>
      <dgm:spPr>
        <a:gradFill flip="none" rotWithShape="1">
          <a:gsLst>
            <a:gs pos="0">
              <a:srgbClr val="07B8B8"/>
            </a:gs>
            <a:gs pos="35000">
              <a:prstClr val="white">
                <a:lumMod val="75000"/>
              </a:prstClr>
            </a:gs>
          </a:gsLst>
          <a:path path="circle">
            <a:fillToRect l="100000" t="100000"/>
          </a:path>
          <a:tileRect r="-100000" b="-100000"/>
        </a:gradFill>
        <a:ln>
          <a:noFill/>
        </a:ln>
        <a:effectLst/>
      </dgm:spPr>
      <dgm:t>
        <a:bodyPr spcFirstLastPara="0" vert="horz" wrap="square" lIns="84011" tIns="28004" rIns="28004" bIns="28004" numCol="1" spcCol="1270" anchor="ctr" anchorCtr="0"/>
        <a:lstStyle/>
        <a:p>
          <a:pPr marL="0" lvl="0" indent="0" algn="ctr" defTabSz="933450">
            <a:lnSpc>
              <a:spcPct val="90000"/>
            </a:lnSpc>
            <a:spcBef>
              <a:spcPct val="0"/>
            </a:spcBef>
            <a:spcAft>
              <a:spcPct val="35000"/>
            </a:spcAft>
            <a:buNone/>
          </a:pPr>
          <a:r>
            <a:rPr lang="en-US" sz="2100" kern="1200" dirty="0">
              <a:solidFill>
                <a:prstClr val="black"/>
              </a:solidFill>
              <a:latin typeface="Calibri"/>
              <a:ea typeface="+mn-ea"/>
              <a:cs typeface="+mn-cs"/>
            </a:rPr>
            <a:t>April</a:t>
          </a:r>
        </a:p>
      </dgm:t>
    </dgm:pt>
    <dgm:pt modelId="{F940CEB0-E33F-4845-B79A-CA302F2D071E}" type="parTrans" cxnId="{7F264E76-29EE-443A-A133-F3EC203F8320}">
      <dgm:prSet/>
      <dgm:spPr/>
      <dgm:t>
        <a:bodyPr/>
        <a:lstStyle/>
        <a:p>
          <a:endParaRPr lang="en-US"/>
        </a:p>
      </dgm:t>
    </dgm:pt>
    <dgm:pt modelId="{85E1301E-7C4E-4A27-A37A-0226E80CF09E}" type="sibTrans" cxnId="{7F264E76-29EE-443A-A133-F3EC203F8320}">
      <dgm:prSet/>
      <dgm:spPr/>
      <dgm:t>
        <a:bodyPr/>
        <a:lstStyle/>
        <a:p>
          <a:endParaRPr lang="en-US"/>
        </a:p>
      </dgm:t>
    </dgm:pt>
    <dgm:pt modelId="{ED25980A-D664-4CB4-97D8-81EC0E7A2D6A}">
      <dgm:prSet phldrT="[Text]"/>
      <dgm:spPr>
        <a:xfrm rot="17700000">
          <a:off x="3616014" y="2802844"/>
          <a:ext cx="884708" cy="426573"/>
        </a:xfrm>
      </dgm:spPr>
      <dgm:t>
        <a:bodyPr/>
        <a:lstStyle/>
        <a:p>
          <a:r>
            <a:rPr lang="en-US" dirty="0">
              <a:latin typeface="Calibri"/>
              <a:ea typeface="+mn-ea"/>
              <a:cs typeface="+mn-cs"/>
            </a:rPr>
            <a:t>Integrating the code for submission.</a:t>
          </a:r>
        </a:p>
      </dgm:t>
    </dgm:pt>
    <dgm:pt modelId="{0D3CAAC4-026C-40F3-9DB2-52D2641F7592}" type="parTrans" cxnId="{FD88A0BF-EDF0-4233-B8A2-F94E6F9996D0}">
      <dgm:prSet/>
      <dgm:spPr/>
      <dgm:t>
        <a:bodyPr/>
        <a:lstStyle/>
        <a:p>
          <a:endParaRPr lang="en-US"/>
        </a:p>
      </dgm:t>
    </dgm:pt>
    <dgm:pt modelId="{75492DCF-8AC0-4436-A87A-01826F0A9347}" type="sibTrans" cxnId="{FD88A0BF-EDF0-4233-B8A2-F94E6F9996D0}">
      <dgm:prSet/>
      <dgm:spPr/>
      <dgm:t>
        <a:bodyPr/>
        <a:lstStyle/>
        <a:p>
          <a:endParaRPr lang="en-US"/>
        </a:p>
      </dgm:t>
    </dgm:pt>
    <dgm:pt modelId="{4D557B28-3CA3-411E-B702-8EF91D9CC55A}">
      <dgm:prSet phldrT="[Text]" custT="1"/>
      <dgm:spPr>
        <a:gradFill flip="none" rotWithShape="1">
          <a:gsLst>
            <a:gs pos="0">
              <a:srgbClr val="07B8B8"/>
            </a:gs>
            <a:gs pos="15000">
              <a:prstClr val="white">
                <a:lumMod val="75000"/>
              </a:prstClr>
            </a:gs>
          </a:gsLst>
          <a:path path="circle">
            <a:fillToRect l="100000" t="100000"/>
          </a:path>
          <a:tileRect r="-100000" b="-100000"/>
        </a:gradFill>
        <a:ln>
          <a:noFill/>
        </a:ln>
        <a:effectLst/>
      </dgm:spPr>
      <dgm:t>
        <a:bodyPr spcFirstLastPara="0" vert="horz" wrap="square" lIns="84011" tIns="28004" rIns="28004" bIns="28004" numCol="1" spcCol="1270" anchor="ctr" anchorCtr="0"/>
        <a:lstStyle/>
        <a:p>
          <a:pPr marL="0" lvl="0" indent="0" algn="ctr" defTabSz="933450">
            <a:lnSpc>
              <a:spcPct val="90000"/>
            </a:lnSpc>
            <a:spcBef>
              <a:spcPct val="0"/>
            </a:spcBef>
            <a:spcAft>
              <a:spcPct val="35000"/>
            </a:spcAft>
            <a:buNone/>
          </a:pPr>
          <a:r>
            <a:rPr lang="en-US" sz="2100" kern="1200" dirty="0">
              <a:solidFill>
                <a:prstClr val="black"/>
              </a:solidFill>
              <a:latin typeface="Calibri"/>
              <a:ea typeface="+mn-ea"/>
              <a:cs typeface="+mn-cs"/>
            </a:rPr>
            <a:t>May</a:t>
          </a:r>
        </a:p>
      </dgm:t>
    </dgm:pt>
    <dgm:pt modelId="{230CE915-7083-4239-8702-4E2C31C2A252}" type="parTrans" cxnId="{F18A028E-FBA2-43ED-B58E-699453F21387}">
      <dgm:prSet/>
      <dgm:spPr/>
      <dgm:t>
        <a:bodyPr/>
        <a:lstStyle/>
        <a:p>
          <a:endParaRPr lang="en-US"/>
        </a:p>
      </dgm:t>
    </dgm:pt>
    <dgm:pt modelId="{290CA341-2492-4011-818C-CC551A668D5F}" type="sibTrans" cxnId="{F18A028E-FBA2-43ED-B58E-699453F21387}">
      <dgm:prSet/>
      <dgm:spPr/>
      <dgm:t>
        <a:bodyPr/>
        <a:lstStyle/>
        <a:p>
          <a:endParaRPr lang="en-US"/>
        </a:p>
      </dgm:t>
    </dgm:pt>
    <dgm:pt modelId="{446F5F61-7D7B-44A6-9FE1-1EC88BBA857C}">
      <dgm:prSet phldrT="[Text]"/>
      <dgm:spPr>
        <a:xfrm rot="17700000">
          <a:off x="5478661" y="2802844"/>
          <a:ext cx="884708" cy="426573"/>
        </a:xfrm>
      </dgm:spPr>
      <dgm:t>
        <a:bodyPr/>
        <a:lstStyle/>
        <a:p>
          <a:r>
            <a:rPr lang="en-US" dirty="0">
              <a:latin typeface="Calibri"/>
              <a:ea typeface="+mn-ea"/>
              <a:cs typeface="+mn-cs"/>
            </a:rPr>
            <a:t>Final submission of project report</a:t>
          </a:r>
        </a:p>
      </dgm:t>
    </dgm:pt>
    <dgm:pt modelId="{F298ADFF-8957-43B8-B1FA-E8941EC002BB}" type="parTrans" cxnId="{A5A859B5-5A78-4807-8DCA-90979738938A}">
      <dgm:prSet/>
      <dgm:spPr/>
      <dgm:t>
        <a:bodyPr/>
        <a:lstStyle/>
        <a:p>
          <a:endParaRPr lang="en-US"/>
        </a:p>
      </dgm:t>
    </dgm:pt>
    <dgm:pt modelId="{B374784E-3E39-4DE0-A9F6-6D16EE38834D}" type="sibTrans" cxnId="{A5A859B5-5A78-4807-8DCA-90979738938A}">
      <dgm:prSet/>
      <dgm:spPr/>
      <dgm:t>
        <a:bodyPr/>
        <a:lstStyle/>
        <a:p>
          <a:endParaRPr lang="en-US"/>
        </a:p>
      </dgm:t>
    </dgm:pt>
    <dgm:pt modelId="{FC9FB0FD-874E-7E40-BF96-3B1C47A1044C}">
      <dgm:prSet phldrT="[Text]"/>
      <dgm:spPr>
        <a:xfrm rot="17700000">
          <a:off x="379667" y="2802844"/>
          <a:ext cx="884708" cy="426573"/>
        </a:xfrm>
      </dgm:spPr>
      <dgm:t>
        <a:bodyPr/>
        <a:lstStyle/>
        <a:p>
          <a:r>
            <a:rPr lang="en-US" dirty="0">
              <a:latin typeface="Calibri"/>
              <a:ea typeface="+mn-ea"/>
              <a:cs typeface="+mn-cs"/>
            </a:rPr>
            <a:t>Framing project description.</a:t>
          </a:r>
        </a:p>
      </dgm:t>
    </dgm:pt>
    <dgm:pt modelId="{7DEE24C6-C93A-794A-9180-C5FF8ECD533C}" type="parTrans" cxnId="{A9611988-9AEF-2F44-98FE-45B6933C01EE}">
      <dgm:prSet/>
      <dgm:spPr/>
      <dgm:t>
        <a:bodyPr/>
        <a:lstStyle/>
        <a:p>
          <a:endParaRPr lang="en-US"/>
        </a:p>
      </dgm:t>
    </dgm:pt>
    <dgm:pt modelId="{343ABB22-C28E-084E-A9EF-030248638FEF}" type="sibTrans" cxnId="{A9611988-9AEF-2F44-98FE-45B6933C01EE}">
      <dgm:prSet/>
      <dgm:spPr/>
      <dgm:t>
        <a:bodyPr/>
        <a:lstStyle/>
        <a:p>
          <a:endParaRPr lang="en-US"/>
        </a:p>
      </dgm:t>
    </dgm:pt>
    <dgm:pt modelId="{C9319F17-1F43-0043-B726-B898B46BB44A}">
      <dgm:prSet phldrT="[Text]"/>
      <dgm:spPr>
        <a:xfrm rot="17700000">
          <a:off x="379667" y="2802844"/>
          <a:ext cx="884708" cy="426573"/>
        </a:xfrm>
      </dgm:spPr>
      <dgm:t>
        <a:bodyPr/>
        <a:lstStyle/>
        <a:p>
          <a:r>
            <a:rPr lang="en-US" dirty="0">
              <a:latin typeface="Calibri"/>
              <a:ea typeface="+mn-ea"/>
              <a:cs typeface="+mn-cs"/>
            </a:rPr>
            <a:t>Timeline setup</a:t>
          </a:r>
        </a:p>
      </dgm:t>
    </dgm:pt>
    <dgm:pt modelId="{312298B2-3203-1040-B725-5CA6197A8138}" type="parTrans" cxnId="{37796899-BF68-2742-BCC5-7DC7FE8F75CF}">
      <dgm:prSet/>
      <dgm:spPr/>
      <dgm:t>
        <a:bodyPr/>
        <a:lstStyle/>
        <a:p>
          <a:endParaRPr lang="en-US"/>
        </a:p>
      </dgm:t>
    </dgm:pt>
    <dgm:pt modelId="{D8242D20-7C34-0E49-982C-68E66A469D81}" type="sibTrans" cxnId="{37796899-BF68-2742-BCC5-7DC7FE8F75CF}">
      <dgm:prSet/>
      <dgm:spPr/>
      <dgm:t>
        <a:bodyPr/>
        <a:lstStyle/>
        <a:p>
          <a:endParaRPr lang="en-US"/>
        </a:p>
      </dgm:t>
    </dgm:pt>
    <dgm:pt modelId="{6C52C9BD-5015-0F46-95E4-41D3C3A06E12}">
      <dgm:prSet phldrT="[Text]"/>
      <dgm:spPr>
        <a:xfrm rot="17700000">
          <a:off x="379667" y="2802844"/>
          <a:ext cx="884708" cy="426573"/>
        </a:xfrm>
      </dgm:spPr>
      <dgm:t>
        <a:bodyPr/>
        <a:lstStyle/>
        <a:p>
          <a:r>
            <a:rPr lang="en-US" dirty="0">
              <a:latin typeface="Calibri"/>
              <a:ea typeface="+mn-ea"/>
              <a:cs typeface="+mn-cs"/>
            </a:rPr>
            <a:t>Clubbing references.</a:t>
          </a:r>
        </a:p>
      </dgm:t>
    </dgm:pt>
    <dgm:pt modelId="{5CFA2EE7-5F7B-DC42-9804-D5B8E9983C03}" type="parTrans" cxnId="{CA27E68F-6089-EC4D-8D06-673F38B6DDC4}">
      <dgm:prSet/>
      <dgm:spPr/>
      <dgm:t>
        <a:bodyPr/>
        <a:lstStyle/>
        <a:p>
          <a:endParaRPr lang="en-US"/>
        </a:p>
      </dgm:t>
    </dgm:pt>
    <dgm:pt modelId="{1FC69492-3F5C-334B-BA2A-9C23C5DDAFAA}" type="sibTrans" cxnId="{CA27E68F-6089-EC4D-8D06-673F38B6DDC4}">
      <dgm:prSet/>
      <dgm:spPr/>
      <dgm:t>
        <a:bodyPr/>
        <a:lstStyle/>
        <a:p>
          <a:endParaRPr lang="en-US"/>
        </a:p>
      </dgm:t>
    </dgm:pt>
    <dgm:pt modelId="{BA6FA35B-6269-FC47-9B15-71CC62F9F9F7}">
      <dgm:prSet phldrT="[Text]"/>
      <dgm:spPr>
        <a:xfrm rot="17700000">
          <a:off x="2242314" y="2802844"/>
          <a:ext cx="884708" cy="426573"/>
        </a:xfrm>
      </dgm:spPr>
      <dgm:t>
        <a:bodyPr/>
        <a:lstStyle/>
        <a:p>
          <a:endParaRPr lang="en-US" dirty="0">
            <a:latin typeface="Calibri"/>
            <a:ea typeface="+mn-ea"/>
            <a:cs typeface="+mn-cs"/>
          </a:endParaRPr>
        </a:p>
      </dgm:t>
    </dgm:pt>
    <dgm:pt modelId="{6D9E3FE6-C87D-7C4D-9837-A78DA557C8CF}" type="parTrans" cxnId="{E0D4A085-0CA4-D249-805D-E1FA26D658B5}">
      <dgm:prSet/>
      <dgm:spPr/>
      <dgm:t>
        <a:bodyPr/>
        <a:lstStyle/>
        <a:p>
          <a:endParaRPr lang="en-US"/>
        </a:p>
      </dgm:t>
    </dgm:pt>
    <dgm:pt modelId="{0ED2667F-FB4F-CF41-8BDC-E0637BADDE9D}" type="sibTrans" cxnId="{E0D4A085-0CA4-D249-805D-E1FA26D658B5}">
      <dgm:prSet/>
      <dgm:spPr/>
      <dgm:t>
        <a:bodyPr/>
        <a:lstStyle/>
        <a:p>
          <a:endParaRPr lang="en-US"/>
        </a:p>
      </dgm:t>
    </dgm:pt>
    <dgm:pt modelId="{87DE3986-23F7-7540-8CBA-75A9E27032B4}">
      <dgm:prSet phldrT="[Text]"/>
      <dgm:spPr>
        <a:xfrm rot="17700000">
          <a:off x="2242314" y="2802844"/>
          <a:ext cx="884708" cy="426573"/>
        </a:xfrm>
      </dgm:spPr>
      <dgm:t>
        <a:bodyPr/>
        <a:lstStyle/>
        <a:p>
          <a:endParaRPr lang="en-US" dirty="0">
            <a:latin typeface="Calibri"/>
            <a:ea typeface="+mn-ea"/>
            <a:cs typeface="+mn-cs"/>
          </a:endParaRPr>
        </a:p>
      </dgm:t>
    </dgm:pt>
    <dgm:pt modelId="{2281F7AB-C412-8F4B-A318-CCEF6428D91B}" type="parTrans" cxnId="{47E9A1F4-9A20-224B-ABDA-F6AB79A6F067}">
      <dgm:prSet/>
      <dgm:spPr/>
      <dgm:t>
        <a:bodyPr/>
        <a:lstStyle/>
        <a:p>
          <a:endParaRPr lang="en-US"/>
        </a:p>
      </dgm:t>
    </dgm:pt>
    <dgm:pt modelId="{7FBB3C30-F92E-BC46-88D1-2C3C953228A2}" type="sibTrans" cxnId="{47E9A1F4-9A20-224B-ABDA-F6AB79A6F067}">
      <dgm:prSet/>
      <dgm:spPr/>
      <dgm:t>
        <a:bodyPr/>
        <a:lstStyle/>
        <a:p>
          <a:endParaRPr lang="en-US"/>
        </a:p>
      </dgm:t>
    </dgm:pt>
    <dgm:pt modelId="{3FBE3B05-CAD8-0048-9689-786F3D701C41}">
      <dgm:prSet phldrT="[Text]"/>
      <dgm:spPr>
        <a:xfrm rot="17700000">
          <a:off x="379667" y="2802844"/>
          <a:ext cx="884708" cy="426573"/>
        </a:xfrm>
      </dgm:spPr>
      <dgm:t>
        <a:bodyPr/>
        <a:lstStyle/>
        <a:p>
          <a:r>
            <a:rPr lang="en-US" dirty="0">
              <a:latin typeface="Calibri"/>
              <a:ea typeface="+mn-ea"/>
              <a:cs typeface="+mn-cs"/>
            </a:rPr>
            <a:t>Data Preparation</a:t>
          </a:r>
        </a:p>
      </dgm:t>
    </dgm:pt>
    <dgm:pt modelId="{E2D35B35-F618-B04A-8CA7-E56740A05D27}" type="parTrans" cxnId="{1592D4D1-9B3D-FA42-B1F9-640526C43B4E}">
      <dgm:prSet/>
      <dgm:spPr/>
      <dgm:t>
        <a:bodyPr/>
        <a:lstStyle/>
        <a:p>
          <a:endParaRPr lang="en-US"/>
        </a:p>
      </dgm:t>
    </dgm:pt>
    <dgm:pt modelId="{AD12C4E7-AA0E-4542-B706-D14C1082266B}" type="sibTrans" cxnId="{1592D4D1-9B3D-FA42-B1F9-640526C43B4E}">
      <dgm:prSet/>
      <dgm:spPr/>
      <dgm:t>
        <a:bodyPr/>
        <a:lstStyle/>
        <a:p>
          <a:endParaRPr lang="en-US"/>
        </a:p>
      </dgm:t>
    </dgm:pt>
    <dgm:pt modelId="{EDAF717A-0860-6249-94B4-FAFE07DF0F12}">
      <dgm:prSet/>
      <dgm:spPr/>
      <dgm:t>
        <a:bodyPr/>
        <a:lstStyle/>
        <a:p>
          <a:r>
            <a:rPr lang="en-US" dirty="0">
              <a:latin typeface="Calibri"/>
              <a:ea typeface="+mn-ea"/>
              <a:cs typeface="+mn-cs"/>
            </a:rPr>
            <a:t>Starting up data cleaning and preprocessing</a:t>
          </a:r>
        </a:p>
      </dgm:t>
    </dgm:pt>
    <dgm:pt modelId="{27A39C0C-FB5C-C14C-97BC-FC238BAA675B}" type="parTrans" cxnId="{DF2A3DD3-354A-8948-B82E-868F5FA815B0}">
      <dgm:prSet/>
      <dgm:spPr/>
      <dgm:t>
        <a:bodyPr/>
        <a:lstStyle/>
        <a:p>
          <a:endParaRPr lang="en-US"/>
        </a:p>
      </dgm:t>
    </dgm:pt>
    <dgm:pt modelId="{C4E58683-C7C0-F44F-80FD-A4ABB00EFB1B}" type="sibTrans" cxnId="{DF2A3DD3-354A-8948-B82E-868F5FA815B0}">
      <dgm:prSet/>
      <dgm:spPr/>
      <dgm:t>
        <a:bodyPr/>
        <a:lstStyle/>
        <a:p>
          <a:endParaRPr lang="en-US"/>
        </a:p>
      </dgm:t>
    </dgm:pt>
    <dgm:pt modelId="{7C4FB3D3-CBF8-0B4E-9B9D-94DD139AACF8}">
      <dgm:prSet phldrT="[Text]"/>
      <dgm:spPr>
        <a:xfrm rot="17700000">
          <a:off x="2242314" y="2802844"/>
          <a:ext cx="884708" cy="426573"/>
        </a:xfrm>
      </dgm:spPr>
      <dgm:t>
        <a:bodyPr/>
        <a:lstStyle/>
        <a:p>
          <a:r>
            <a:rPr lang="en-US" dirty="0">
              <a:latin typeface="Calibri"/>
              <a:ea typeface="+mn-ea"/>
              <a:cs typeface="+mn-cs"/>
            </a:rPr>
            <a:t>Working on a little over the project report.</a:t>
          </a:r>
        </a:p>
      </dgm:t>
    </dgm:pt>
    <dgm:pt modelId="{E4231B86-7CAB-664F-9784-0A9CFA281993}" type="parTrans" cxnId="{D93AA951-0B31-9B47-A433-B3343443EBEF}">
      <dgm:prSet/>
      <dgm:spPr/>
      <dgm:t>
        <a:bodyPr/>
        <a:lstStyle/>
        <a:p>
          <a:endParaRPr lang="en-US"/>
        </a:p>
      </dgm:t>
    </dgm:pt>
    <dgm:pt modelId="{0BB96B0A-5CA6-A248-B8E8-19074D88D68D}" type="sibTrans" cxnId="{D93AA951-0B31-9B47-A433-B3343443EBEF}">
      <dgm:prSet/>
      <dgm:spPr/>
      <dgm:t>
        <a:bodyPr/>
        <a:lstStyle/>
        <a:p>
          <a:endParaRPr lang="en-US"/>
        </a:p>
      </dgm:t>
    </dgm:pt>
    <dgm:pt modelId="{4DDEBFF8-E514-E64B-BC9C-5201C75E3FE9}">
      <dgm:prSet phldrT="[Text]"/>
      <dgm:spPr>
        <a:xfrm rot="17700000">
          <a:off x="3616014" y="2802844"/>
          <a:ext cx="884708" cy="426573"/>
        </a:xfrm>
      </dgm:spPr>
      <dgm:t>
        <a:bodyPr/>
        <a:lstStyle/>
        <a:p>
          <a:r>
            <a:rPr lang="en-US" dirty="0">
              <a:latin typeface="Calibri"/>
              <a:ea typeface="+mn-ea"/>
              <a:cs typeface="+mn-cs"/>
            </a:rPr>
            <a:t>Evaluation phase starts.</a:t>
          </a:r>
        </a:p>
      </dgm:t>
    </dgm:pt>
    <dgm:pt modelId="{763F8EAF-E77E-3F4B-9675-302661A814E3}" type="parTrans" cxnId="{F73AF1E9-7476-D44C-BD9E-98947C9E278F}">
      <dgm:prSet/>
      <dgm:spPr/>
      <dgm:t>
        <a:bodyPr/>
        <a:lstStyle/>
        <a:p>
          <a:endParaRPr lang="en-US"/>
        </a:p>
      </dgm:t>
    </dgm:pt>
    <dgm:pt modelId="{97177C50-3735-5C49-B10C-6F61F18E8FCB}" type="sibTrans" cxnId="{F73AF1E9-7476-D44C-BD9E-98947C9E278F}">
      <dgm:prSet/>
      <dgm:spPr/>
      <dgm:t>
        <a:bodyPr/>
        <a:lstStyle/>
        <a:p>
          <a:endParaRPr lang="en-US"/>
        </a:p>
      </dgm:t>
    </dgm:pt>
    <dgm:pt modelId="{A5D7BEB6-834D-054E-AF45-343E9DC8FC0E}">
      <dgm:prSet phldrT="[Text]"/>
      <dgm:spPr>
        <a:xfrm rot="17700000">
          <a:off x="3616014" y="2802844"/>
          <a:ext cx="884708" cy="426573"/>
        </a:xfrm>
      </dgm:spPr>
      <dgm:t>
        <a:bodyPr/>
        <a:lstStyle/>
        <a:p>
          <a:r>
            <a:rPr lang="en-US" dirty="0">
              <a:latin typeface="Calibri"/>
              <a:ea typeface="+mn-ea"/>
              <a:cs typeface="+mn-cs"/>
            </a:rPr>
            <a:t>Creating the project presentation.</a:t>
          </a:r>
        </a:p>
      </dgm:t>
    </dgm:pt>
    <dgm:pt modelId="{2C72F901-AF33-8E4B-80B8-664695CC7EBC}" type="parTrans" cxnId="{E2A704EC-9E83-7C4E-99FA-9157DE24E87B}">
      <dgm:prSet/>
      <dgm:spPr/>
      <dgm:t>
        <a:bodyPr/>
        <a:lstStyle/>
        <a:p>
          <a:endParaRPr lang="en-US"/>
        </a:p>
      </dgm:t>
    </dgm:pt>
    <dgm:pt modelId="{F9D0928C-9AA8-6C49-ADBA-BF5499CF746C}" type="sibTrans" cxnId="{E2A704EC-9E83-7C4E-99FA-9157DE24E87B}">
      <dgm:prSet/>
      <dgm:spPr/>
      <dgm:t>
        <a:bodyPr/>
        <a:lstStyle/>
        <a:p>
          <a:endParaRPr lang="en-US"/>
        </a:p>
      </dgm:t>
    </dgm:pt>
    <dgm:pt modelId="{767F2006-D279-4369-849E-C84C8D176B98}" type="pres">
      <dgm:prSet presAssocID="{66224D94-F62A-41EA-8576-46D5CA3C60CF}" presName="Name0" presStyleCnt="0">
        <dgm:presLayoutVars>
          <dgm:dir/>
          <dgm:animLvl val="lvl"/>
          <dgm:resizeHandles val="exact"/>
        </dgm:presLayoutVars>
      </dgm:prSet>
      <dgm:spPr/>
    </dgm:pt>
    <dgm:pt modelId="{46F1B564-5BA3-49D1-B7B6-39DED4A2EF71}" type="pres">
      <dgm:prSet presAssocID="{5913C2EA-EC47-4BA6-978E-957F3FD46BE6}" presName="composite" presStyleCnt="0"/>
      <dgm:spPr/>
    </dgm:pt>
    <dgm:pt modelId="{ADE2F27E-6741-44AF-9B5B-55E70DF92333}" type="pres">
      <dgm:prSet presAssocID="{5913C2EA-EC47-4BA6-978E-957F3FD46BE6}" presName="parTx" presStyleLbl="node1" presStyleIdx="0" presStyleCnt="4">
        <dgm:presLayoutVars>
          <dgm:chMax val="0"/>
          <dgm:chPref val="0"/>
          <dgm:bulletEnabled val="1"/>
        </dgm:presLayoutVars>
      </dgm:prSet>
      <dgm:spPr/>
    </dgm:pt>
    <dgm:pt modelId="{33632923-B5CC-4012-9230-E80CD1357A89}" type="pres">
      <dgm:prSet presAssocID="{5913C2EA-EC47-4BA6-978E-957F3FD46BE6}" presName="desTx" presStyleLbl="revTx" presStyleIdx="0" presStyleCnt="4">
        <dgm:presLayoutVars>
          <dgm:bulletEnabled val="1"/>
        </dgm:presLayoutVars>
      </dgm:prSet>
      <dgm:spPr/>
    </dgm:pt>
    <dgm:pt modelId="{65A6E976-807F-40B6-97A8-C0354385BAC8}" type="pres">
      <dgm:prSet presAssocID="{6193B906-F4AD-4581-8E9E-50C17389C3BF}" presName="space" presStyleCnt="0"/>
      <dgm:spPr/>
    </dgm:pt>
    <dgm:pt modelId="{B983423F-2215-4522-AEAB-F4C6E947CD3F}" type="pres">
      <dgm:prSet presAssocID="{72F17CAC-1C7F-4930-9E19-1F3BF59FE5C4}" presName="composite" presStyleCnt="0"/>
      <dgm:spPr/>
    </dgm:pt>
    <dgm:pt modelId="{140214F8-1F22-46EC-85BD-346BED084889}" type="pres">
      <dgm:prSet presAssocID="{72F17CAC-1C7F-4930-9E19-1F3BF59FE5C4}" presName="parTx" presStyleLbl="node1" presStyleIdx="1" presStyleCnt="4">
        <dgm:presLayoutVars>
          <dgm:chMax val="0"/>
          <dgm:chPref val="0"/>
          <dgm:bulletEnabled val="1"/>
        </dgm:presLayoutVars>
      </dgm:prSet>
      <dgm:spPr>
        <a:xfrm>
          <a:off x="2083246" y="39554"/>
          <a:ext cx="2291953" cy="916781"/>
        </a:xfrm>
        <a:prstGeom prst="chevron">
          <a:avLst/>
        </a:prstGeom>
      </dgm:spPr>
    </dgm:pt>
    <dgm:pt modelId="{3BEBCDC4-1F5B-438E-ACB1-712010A3AF47}" type="pres">
      <dgm:prSet presAssocID="{72F17CAC-1C7F-4930-9E19-1F3BF59FE5C4}" presName="desTx" presStyleLbl="revTx" presStyleIdx="1" presStyleCnt="4">
        <dgm:presLayoutVars>
          <dgm:bulletEnabled val="1"/>
        </dgm:presLayoutVars>
      </dgm:prSet>
      <dgm:spPr/>
    </dgm:pt>
    <dgm:pt modelId="{0324881C-3C44-469D-8461-AEFA1F07502E}" type="pres">
      <dgm:prSet presAssocID="{AD059E78-65D4-4D65-9648-8FB948D5E406}" presName="space" presStyleCnt="0"/>
      <dgm:spPr/>
    </dgm:pt>
    <dgm:pt modelId="{C70F3B49-9C7D-4DE6-9C96-4811B5FACAA7}" type="pres">
      <dgm:prSet presAssocID="{006E2FF4-3EF7-493B-9598-15FE9A6DDDE3}" presName="composite" presStyleCnt="0"/>
      <dgm:spPr/>
    </dgm:pt>
    <dgm:pt modelId="{98C104A4-957C-4859-813D-FD6E50F20C6A}" type="pres">
      <dgm:prSet presAssocID="{006E2FF4-3EF7-493B-9598-15FE9A6DDDE3}" presName="parTx" presStyleLbl="node1" presStyleIdx="2" presStyleCnt="4">
        <dgm:presLayoutVars>
          <dgm:chMax val="0"/>
          <dgm:chPref val="0"/>
          <dgm:bulletEnabled val="1"/>
        </dgm:presLayoutVars>
      </dgm:prSet>
      <dgm:spPr>
        <a:xfrm>
          <a:off x="4159200" y="39554"/>
          <a:ext cx="2291953" cy="916781"/>
        </a:xfrm>
        <a:prstGeom prst="chevron">
          <a:avLst/>
        </a:prstGeom>
      </dgm:spPr>
    </dgm:pt>
    <dgm:pt modelId="{9BE3FA39-9100-4080-9FC9-4932B5229A2A}" type="pres">
      <dgm:prSet presAssocID="{006E2FF4-3EF7-493B-9598-15FE9A6DDDE3}" presName="desTx" presStyleLbl="revTx" presStyleIdx="2" presStyleCnt="4">
        <dgm:presLayoutVars>
          <dgm:bulletEnabled val="1"/>
        </dgm:presLayoutVars>
      </dgm:prSet>
      <dgm:spPr/>
    </dgm:pt>
    <dgm:pt modelId="{AF1BE509-5E85-460E-8720-7B3335C06570}" type="pres">
      <dgm:prSet presAssocID="{85E1301E-7C4E-4A27-A37A-0226E80CF09E}" presName="space" presStyleCnt="0"/>
      <dgm:spPr/>
    </dgm:pt>
    <dgm:pt modelId="{15212497-6749-48A9-9288-C76A881AAE6A}" type="pres">
      <dgm:prSet presAssocID="{4D557B28-3CA3-411E-B702-8EF91D9CC55A}" presName="composite" presStyleCnt="0"/>
      <dgm:spPr/>
    </dgm:pt>
    <dgm:pt modelId="{F51DCB34-B109-49B2-A50B-6B3F773FB6AA}" type="pres">
      <dgm:prSet presAssocID="{4D557B28-3CA3-411E-B702-8EF91D9CC55A}" presName="parTx" presStyleLbl="node1" presStyleIdx="3" presStyleCnt="4">
        <dgm:presLayoutVars>
          <dgm:chMax val="0"/>
          <dgm:chPref val="0"/>
          <dgm:bulletEnabled val="1"/>
        </dgm:presLayoutVars>
      </dgm:prSet>
      <dgm:spPr>
        <a:xfrm>
          <a:off x="6235153" y="39554"/>
          <a:ext cx="2291953" cy="916781"/>
        </a:xfrm>
        <a:prstGeom prst="chevron">
          <a:avLst/>
        </a:prstGeom>
      </dgm:spPr>
    </dgm:pt>
    <dgm:pt modelId="{697E5793-754B-44C0-A5C7-23047E2611D4}" type="pres">
      <dgm:prSet presAssocID="{4D557B28-3CA3-411E-B702-8EF91D9CC55A}" presName="desTx" presStyleLbl="revTx" presStyleIdx="3" presStyleCnt="4">
        <dgm:presLayoutVars>
          <dgm:bulletEnabled val="1"/>
        </dgm:presLayoutVars>
      </dgm:prSet>
      <dgm:spPr/>
    </dgm:pt>
  </dgm:ptLst>
  <dgm:cxnLst>
    <dgm:cxn modelId="{F0818D02-C405-44F4-BFE7-4982ECE8EC86}" type="presOf" srcId="{4D557B28-3CA3-411E-B702-8EF91D9CC55A}" destId="{F51DCB34-B109-49B2-A50B-6B3F773FB6AA}" srcOrd="0" destOrd="0" presId="urn:microsoft.com/office/officeart/2005/8/layout/chevron1"/>
    <dgm:cxn modelId="{3633A20D-513D-40C5-86DC-C40E80BE440E}" type="presOf" srcId="{66224D94-F62A-41EA-8576-46D5CA3C60CF}" destId="{767F2006-D279-4369-849E-C84C8D176B98}" srcOrd="0" destOrd="0" presId="urn:microsoft.com/office/officeart/2005/8/layout/chevron1"/>
    <dgm:cxn modelId="{76212710-90B3-1949-B322-F90E70FDDAFD}" type="presOf" srcId="{BA6FA35B-6269-FC47-9B15-71CC62F9F9F7}" destId="{3BEBCDC4-1F5B-438E-ACB1-712010A3AF47}" srcOrd="0" destOrd="3" presId="urn:microsoft.com/office/officeart/2005/8/layout/chevron1"/>
    <dgm:cxn modelId="{44BCD727-5848-0045-8005-901EF4D7A5F5}" type="presOf" srcId="{FC9FB0FD-874E-7E40-BF96-3B1C47A1044C}" destId="{33632923-B5CC-4012-9230-E80CD1357A89}" srcOrd="0" destOrd="1" presId="urn:microsoft.com/office/officeart/2005/8/layout/chevron1"/>
    <dgm:cxn modelId="{C45DC229-4D35-4D16-A174-F7BD1D802320}" type="presOf" srcId="{D939802B-FE52-4388-BE4C-39B4C0B339D6}" destId="{3BEBCDC4-1F5B-438E-ACB1-712010A3AF47}" srcOrd="0" destOrd="0" presId="urn:microsoft.com/office/officeart/2005/8/layout/chevron1"/>
    <dgm:cxn modelId="{DD1F6C43-0E50-48AB-99EA-F12907646A39}" srcId="{5913C2EA-EC47-4BA6-978E-957F3FD46BE6}" destId="{3B5A2B10-C83E-4584-B68F-BDB27D2D7BA0}" srcOrd="0" destOrd="0" parTransId="{2D9FBA5B-FEAD-4CE5-ACB6-766E616D5BB5}" sibTransId="{06951C28-D738-4F1E-8E1E-A4748D3196C5}"/>
    <dgm:cxn modelId="{106C2048-E474-4CBC-8544-DB6B675EF5F6}" type="presOf" srcId="{446F5F61-7D7B-44A6-9FE1-1EC88BBA857C}" destId="{697E5793-754B-44C0-A5C7-23047E2611D4}" srcOrd="0" destOrd="0" presId="urn:microsoft.com/office/officeart/2005/8/layout/chevron1"/>
    <dgm:cxn modelId="{C303A44E-F1D5-FE4A-9C19-C77CC0856EDF}" type="presOf" srcId="{C9319F17-1F43-0043-B726-B898B46BB44A}" destId="{33632923-B5CC-4012-9230-E80CD1357A89}" srcOrd="0" destOrd="2" presId="urn:microsoft.com/office/officeart/2005/8/layout/chevron1"/>
    <dgm:cxn modelId="{D93AA951-0B31-9B47-A433-B3343443EBEF}" srcId="{72F17CAC-1C7F-4930-9E19-1F3BF59FE5C4}" destId="{7C4FB3D3-CBF8-0B4E-9B9D-94DD139AACF8}" srcOrd="1" destOrd="0" parTransId="{E4231B86-7CAB-664F-9784-0A9CFA281993}" sibTransId="{0BB96B0A-5CA6-A248-B8E8-19074D88D68D}"/>
    <dgm:cxn modelId="{C2582D67-237D-45D4-BE68-52D236FEE058}" type="presOf" srcId="{5913C2EA-EC47-4BA6-978E-957F3FD46BE6}" destId="{ADE2F27E-6741-44AF-9B5B-55E70DF92333}" srcOrd="0" destOrd="0" presId="urn:microsoft.com/office/officeart/2005/8/layout/chevron1"/>
    <dgm:cxn modelId="{AE68DA6E-A4D1-42B4-A8E6-FF4D4B8572BA}" type="presOf" srcId="{72F17CAC-1C7F-4930-9E19-1F3BF59FE5C4}" destId="{140214F8-1F22-46EC-85BD-346BED084889}" srcOrd="0" destOrd="0" presId="urn:microsoft.com/office/officeart/2005/8/layout/chevron1"/>
    <dgm:cxn modelId="{03AFA375-E540-6442-911F-684B14154E6A}" type="presOf" srcId="{3FBE3B05-CAD8-0048-9689-786F3D701C41}" destId="{33632923-B5CC-4012-9230-E80CD1357A89}" srcOrd="0" destOrd="4" presId="urn:microsoft.com/office/officeart/2005/8/layout/chevron1"/>
    <dgm:cxn modelId="{7F264E76-29EE-443A-A133-F3EC203F8320}" srcId="{66224D94-F62A-41EA-8576-46D5CA3C60CF}" destId="{006E2FF4-3EF7-493B-9598-15FE9A6DDDE3}" srcOrd="2" destOrd="0" parTransId="{F940CEB0-E33F-4845-B79A-CA302F2D071E}" sibTransId="{85E1301E-7C4E-4A27-A37A-0226E80CF09E}"/>
    <dgm:cxn modelId="{6B1C2378-3D57-C14F-8F43-78BD69FD7C09}" type="presOf" srcId="{6C52C9BD-5015-0F46-95E4-41D3C3A06E12}" destId="{33632923-B5CC-4012-9230-E80CD1357A89}" srcOrd="0" destOrd="3" presId="urn:microsoft.com/office/officeart/2005/8/layout/chevron1"/>
    <dgm:cxn modelId="{A756F87B-DBE3-ED4E-99F3-2AF4ADCF0A27}" type="presOf" srcId="{4DDEBFF8-E514-E64B-BC9C-5201C75E3FE9}" destId="{9BE3FA39-9100-4080-9FC9-4932B5229A2A}" srcOrd="0" destOrd="0" presId="urn:microsoft.com/office/officeart/2005/8/layout/chevron1"/>
    <dgm:cxn modelId="{C71BB083-4B91-4FD1-BA2B-ABDE8A1CB575}" type="presOf" srcId="{ED25980A-D664-4CB4-97D8-81EC0E7A2D6A}" destId="{9BE3FA39-9100-4080-9FC9-4932B5229A2A}" srcOrd="0" destOrd="1" presId="urn:microsoft.com/office/officeart/2005/8/layout/chevron1"/>
    <dgm:cxn modelId="{30979985-FE1B-9A41-80BA-70AC20BAE2C4}" type="presOf" srcId="{87DE3986-23F7-7540-8CBA-75A9E27032B4}" destId="{3BEBCDC4-1F5B-438E-ACB1-712010A3AF47}" srcOrd="0" destOrd="2" presId="urn:microsoft.com/office/officeart/2005/8/layout/chevron1"/>
    <dgm:cxn modelId="{E0D4A085-0CA4-D249-805D-E1FA26D658B5}" srcId="{72F17CAC-1C7F-4930-9E19-1F3BF59FE5C4}" destId="{BA6FA35B-6269-FC47-9B15-71CC62F9F9F7}" srcOrd="3" destOrd="0" parTransId="{6D9E3FE6-C87D-7C4D-9837-A78DA557C8CF}" sibTransId="{0ED2667F-FB4F-CF41-8BDC-E0637BADDE9D}"/>
    <dgm:cxn modelId="{A9611988-9AEF-2F44-98FE-45B6933C01EE}" srcId="{5913C2EA-EC47-4BA6-978E-957F3FD46BE6}" destId="{FC9FB0FD-874E-7E40-BF96-3B1C47A1044C}" srcOrd="1" destOrd="0" parTransId="{7DEE24C6-C93A-794A-9180-C5FF8ECD533C}" sibTransId="{343ABB22-C28E-084E-A9EF-030248638FEF}"/>
    <dgm:cxn modelId="{E3DFD888-8239-8D4E-9F65-F10993F468AC}" type="presOf" srcId="{A5D7BEB6-834D-054E-AF45-343E9DC8FC0E}" destId="{9BE3FA39-9100-4080-9FC9-4932B5229A2A}" srcOrd="0" destOrd="2" presId="urn:microsoft.com/office/officeart/2005/8/layout/chevron1"/>
    <dgm:cxn modelId="{F18A028E-FBA2-43ED-B58E-699453F21387}" srcId="{66224D94-F62A-41EA-8576-46D5CA3C60CF}" destId="{4D557B28-3CA3-411E-B702-8EF91D9CC55A}" srcOrd="3" destOrd="0" parTransId="{230CE915-7083-4239-8702-4E2C31C2A252}" sibTransId="{290CA341-2492-4011-818C-CC551A668D5F}"/>
    <dgm:cxn modelId="{CA27E68F-6089-EC4D-8D06-673F38B6DDC4}" srcId="{5913C2EA-EC47-4BA6-978E-957F3FD46BE6}" destId="{6C52C9BD-5015-0F46-95E4-41D3C3A06E12}" srcOrd="3" destOrd="0" parTransId="{5CFA2EE7-5F7B-DC42-9804-D5B8E9983C03}" sibTransId="{1FC69492-3F5C-334B-BA2A-9C23C5DDAFAA}"/>
    <dgm:cxn modelId="{FD9F1F95-3735-4AE4-A21B-787F6F65B5C3}" srcId="{66224D94-F62A-41EA-8576-46D5CA3C60CF}" destId="{72F17CAC-1C7F-4930-9E19-1F3BF59FE5C4}" srcOrd="1" destOrd="0" parTransId="{8976591B-717E-41D3-AD4A-CFC1355538E0}" sibTransId="{AD059E78-65D4-4D65-9648-8FB948D5E406}"/>
    <dgm:cxn modelId="{37796899-BF68-2742-BCC5-7DC7FE8F75CF}" srcId="{5913C2EA-EC47-4BA6-978E-957F3FD46BE6}" destId="{C9319F17-1F43-0043-B726-B898B46BB44A}" srcOrd="2" destOrd="0" parTransId="{312298B2-3203-1040-B725-5CA6197A8138}" sibTransId="{D8242D20-7C34-0E49-982C-68E66A469D81}"/>
    <dgm:cxn modelId="{87AC4BA7-3B96-724E-892E-513410080F2E}" type="presOf" srcId="{EDAF717A-0860-6249-94B4-FAFE07DF0F12}" destId="{33632923-B5CC-4012-9230-E80CD1357A89}" srcOrd="0" destOrd="5" presId="urn:microsoft.com/office/officeart/2005/8/layout/chevron1"/>
    <dgm:cxn modelId="{A5A859B5-5A78-4807-8DCA-90979738938A}" srcId="{4D557B28-3CA3-411E-B702-8EF91D9CC55A}" destId="{446F5F61-7D7B-44A6-9FE1-1EC88BBA857C}" srcOrd="0" destOrd="0" parTransId="{F298ADFF-8957-43B8-B1FA-E8941EC002BB}" sibTransId="{B374784E-3E39-4DE0-A9F6-6D16EE38834D}"/>
    <dgm:cxn modelId="{6B44F2BD-4740-4527-A9E4-31AFE38E35F9}" srcId="{72F17CAC-1C7F-4930-9E19-1F3BF59FE5C4}" destId="{D939802B-FE52-4388-BE4C-39B4C0B339D6}" srcOrd="0" destOrd="0" parTransId="{0772681E-2726-4046-98E1-6CB97FE6DD05}" sibTransId="{0EA92391-16E1-4A68-A41D-4FF6500558BA}"/>
    <dgm:cxn modelId="{D619D3BE-4CBF-44B3-BB7E-F1B39ECE9C24}" type="presOf" srcId="{006E2FF4-3EF7-493B-9598-15FE9A6DDDE3}" destId="{98C104A4-957C-4859-813D-FD6E50F20C6A}" srcOrd="0" destOrd="0" presId="urn:microsoft.com/office/officeart/2005/8/layout/chevron1"/>
    <dgm:cxn modelId="{FD88A0BF-EDF0-4233-B8A2-F94E6F9996D0}" srcId="{006E2FF4-3EF7-493B-9598-15FE9A6DDDE3}" destId="{ED25980A-D664-4CB4-97D8-81EC0E7A2D6A}" srcOrd="1" destOrd="0" parTransId="{0D3CAAC4-026C-40F3-9DB2-52D2641F7592}" sibTransId="{75492DCF-8AC0-4436-A87A-01826F0A9347}"/>
    <dgm:cxn modelId="{1592D4D1-9B3D-FA42-B1F9-640526C43B4E}" srcId="{5913C2EA-EC47-4BA6-978E-957F3FD46BE6}" destId="{3FBE3B05-CAD8-0048-9689-786F3D701C41}" srcOrd="4" destOrd="0" parTransId="{E2D35B35-F618-B04A-8CA7-E56740A05D27}" sibTransId="{AD12C4E7-AA0E-4542-B706-D14C1082266B}"/>
    <dgm:cxn modelId="{DF2A3DD3-354A-8948-B82E-868F5FA815B0}" srcId="{5913C2EA-EC47-4BA6-978E-957F3FD46BE6}" destId="{EDAF717A-0860-6249-94B4-FAFE07DF0F12}" srcOrd="5" destOrd="0" parTransId="{27A39C0C-FB5C-C14C-97BC-FC238BAA675B}" sibTransId="{C4E58683-C7C0-F44F-80FD-A4ABB00EFB1B}"/>
    <dgm:cxn modelId="{892B03D6-91A5-4FAA-9598-1C92941BBAC3}" srcId="{66224D94-F62A-41EA-8576-46D5CA3C60CF}" destId="{5913C2EA-EC47-4BA6-978E-957F3FD46BE6}" srcOrd="0" destOrd="0" parTransId="{6D1D58BD-72C0-4FD8-A972-776372E0284C}" sibTransId="{6193B906-F4AD-4581-8E9E-50C17389C3BF}"/>
    <dgm:cxn modelId="{F73AF1E9-7476-D44C-BD9E-98947C9E278F}" srcId="{006E2FF4-3EF7-493B-9598-15FE9A6DDDE3}" destId="{4DDEBFF8-E514-E64B-BC9C-5201C75E3FE9}" srcOrd="0" destOrd="0" parTransId="{763F8EAF-E77E-3F4B-9675-302661A814E3}" sibTransId="{97177C50-3735-5C49-B10C-6F61F18E8FCB}"/>
    <dgm:cxn modelId="{E2A704EC-9E83-7C4E-99FA-9157DE24E87B}" srcId="{006E2FF4-3EF7-493B-9598-15FE9A6DDDE3}" destId="{A5D7BEB6-834D-054E-AF45-343E9DC8FC0E}" srcOrd="2" destOrd="0" parTransId="{2C72F901-AF33-8E4B-80B8-664695CC7EBC}" sibTransId="{F9D0928C-9AA8-6C49-ADBA-BF5499CF746C}"/>
    <dgm:cxn modelId="{803A89F0-268D-EA43-BC1E-46CDC89F412C}" type="presOf" srcId="{7C4FB3D3-CBF8-0B4E-9B9D-94DD139AACF8}" destId="{3BEBCDC4-1F5B-438E-ACB1-712010A3AF47}" srcOrd="0" destOrd="1" presId="urn:microsoft.com/office/officeart/2005/8/layout/chevron1"/>
    <dgm:cxn modelId="{47E9A1F4-9A20-224B-ABDA-F6AB79A6F067}" srcId="{72F17CAC-1C7F-4930-9E19-1F3BF59FE5C4}" destId="{87DE3986-23F7-7540-8CBA-75A9E27032B4}" srcOrd="2" destOrd="0" parTransId="{2281F7AB-C412-8F4B-A318-CCEF6428D91B}" sibTransId="{7FBB3C30-F92E-BC46-88D1-2C3C953228A2}"/>
    <dgm:cxn modelId="{66CEFFFF-B351-4639-A1D4-A1F20EA2E0DD}" type="presOf" srcId="{3B5A2B10-C83E-4584-B68F-BDB27D2D7BA0}" destId="{33632923-B5CC-4012-9230-E80CD1357A89}" srcOrd="0" destOrd="0" presId="urn:microsoft.com/office/officeart/2005/8/layout/chevron1"/>
    <dgm:cxn modelId="{FA6379D2-7A8E-49E9-9446-BBF3A9245645}" type="presParOf" srcId="{767F2006-D279-4369-849E-C84C8D176B98}" destId="{46F1B564-5BA3-49D1-B7B6-39DED4A2EF71}" srcOrd="0" destOrd="0" presId="urn:microsoft.com/office/officeart/2005/8/layout/chevron1"/>
    <dgm:cxn modelId="{AA5DD966-7F22-49A8-BC77-30A31EBC5C85}" type="presParOf" srcId="{46F1B564-5BA3-49D1-B7B6-39DED4A2EF71}" destId="{ADE2F27E-6741-44AF-9B5B-55E70DF92333}" srcOrd="0" destOrd="0" presId="urn:microsoft.com/office/officeart/2005/8/layout/chevron1"/>
    <dgm:cxn modelId="{5821A4DA-1569-48E5-8D2F-19046EC93680}" type="presParOf" srcId="{46F1B564-5BA3-49D1-B7B6-39DED4A2EF71}" destId="{33632923-B5CC-4012-9230-E80CD1357A89}" srcOrd="1" destOrd="0" presId="urn:microsoft.com/office/officeart/2005/8/layout/chevron1"/>
    <dgm:cxn modelId="{D37BFADD-09F2-46FA-AE52-253FA2666792}" type="presParOf" srcId="{767F2006-D279-4369-849E-C84C8D176B98}" destId="{65A6E976-807F-40B6-97A8-C0354385BAC8}" srcOrd="1" destOrd="0" presId="urn:microsoft.com/office/officeart/2005/8/layout/chevron1"/>
    <dgm:cxn modelId="{85B8BA3A-9A50-4FDA-92A5-1ADD17E94748}" type="presParOf" srcId="{767F2006-D279-4369-849E-C84C8D176B98}" destId="{B983423F-2215-4522-AEAB-F4C6E947CD3F}" srcOrd="2" destOrd="0" presId="urn:microsoft.com/office/officeart/2005/8/layout/chevron1"/>
    <dgm:cxn modelId="{6775CA12-8447-43D0-A101-853C2328E016}" type="presParOf" srcId="{B983423F-2215-4522-AEAB-F4C6E947CD3F}" destId="{140214F8-1F22-46EC-85BD-346BED084889}" srcOrd="0" destOrd="0" presId="urn:microsoft.com/office/officeart/2005/8/layout/chevron1"/>
    <dgm:cxn modelId="{86FBE604-0E2E-468F-B641-1E8236E77FBC}" type="presParOf" srcId="{B983423F-2215-4522-AEAB-F4C6E947CD3F}" destId="{3BEBCDC4-1F5B-438E-ACB1-712010A3AF47}" srcOrd="1" destOrd="0" presId="urn:microsoft.com/office/officeart/2005/8/layout/chevron1"/>
    <dgm:cxn modelId="{D255CD6F-5246-4B18-8260-864E583B75CA}" type="presParOf" srcId="{767F2006-D279-4369-849E-C84C8D176B98}" destId="{0324881C-3C44-469D-8461-AEFA1F07502E}" srcOrd="3" destOrd="0" presId="urn:microsoft.com/office/officeart/2005/8/layout/chevron1"/>
    <dgm:cxn modelId="{93EEC494-B9B4-4F17-A9C8-1BDD2377DC99}" type="presParOf" srcId="{767F2006-D279-4369-849E-C84C8D176B98}" destId="{C70F3B49-9C7D-4DE6-9C96-4811B5FACAA7}" srcOrd="4" destOrd="0" presId="urn:microsoft.com/office/officeart/2005/8/layout/chevron1"/>
    <dgm:cxn modelId="{F7A3CF00-D14D-4483-BC6B-BB4BA28263A6}" type="presParOf" srcId="{C70F3B49-9C7D-4DE6-9C96-4811B5FACAA7}" destId="{98C104A4-957C-4859-813D-FD6E50F20C6A}" srcOrd="0" destOrd="0" presId="urn:microsoft.com/office/officeart/2005/8/layout/chevron1"/>
    <dgm:cxn modelId="{ACBCF3B0-EBCB-4F03-AB4D-7C63EF111EC8}" type="presParOf" srcId="{C70F3B49-9C7D-4DE6-9C96-4811B5FACAA7}" destId="{9BE3FA39-9100-4080-9FC9-4932B5229A2A}" srcOrd="1" destOrd="0" presId="urn:microsoft.com/office/officeart/2005/8/layout/chevron1"/>
    <dgm:cxn modelId="{EFEBB869-517F-4840-9BB2-34312FB13900}" type="presParOf" srcId="{767F2006-D279-4369-849E-C84C8D176B98}" destId="{AF1BE509-5E85-460E-8720-7B3335C06570}" srcOrd="5" destOrd="0" presId="urn:microsoft.com/office/officeart/2005/8/layout/chevron1"/>
    <dgm:cxn modelId="{4F58791F-8793-48E1-B222-1F546B4D8117}" type="presParOf" srcId="{767F2006-D279-4369-849E-C84C8D176B98}" destId="{15212497-6749-48A9-9288-C76A881AAE6A}" srcOrd="6" destOrd="0" presId="urn:microsoft.com/office/officeart/2005/8/layout/chevron1"/>
    <dgm:cxn modelId="{710BD1A8-7791-4CF9-8AC3-7D277428ED6F}" type="presParOf" srcId="{15212497-6749-48A9-9288-C76A881AAE6A}" destId="{F51DCB34-B109-49B2-A50B-6B3F773FB6AA}" srcOrd="0" destOrd="0" presId="urn:microsoft.com/office/officeart/2005/8/layout/chevron1"/>
    <dgm:cxn modelId="{8993DC07-2E0E-4AC2-BE2B-B915CEB8E38F}" type="presParOf" srcId="{15212497-6749-48A9-9288-C76A881AAE6A}" destId="{697E5793-754B-44C0-A5C7-23047E2611D4}"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2F27E-6741-44AF-9B5B-55E70DF92333}">
      <dsp:nvSpPr>
        <dsp:cNvPr id="0" name=""/>
        <dsp:cNvSpPr/>
      </dsp:nvSpPr>
      <dsp:spPr>
        <a:xfrm>
          <a:off x="8132" y="196577"/>
          <a:ext cx="2404102" cy="961640"/>
        </a:xfrm>
        <a:prstGeom prst="chevron">
          <a:avLst/>
        </a:prstGeom>
        <a:gradFill flip="none" rotWithShape="1">
          <a:gsLst>
            <a:gs pos="0">
              <a:srgbClr val="07B8B8"/>
            </a:gs>
            <a:gs pos="70000">
              <a:schemeClr val="bg1">
                <a:lumMod val="75000"/>
              </a:schemeClr>
            </a:gs>
          </a:gsLst>
          <a:path path="circle">
            <a:fillToRect l="100000" t="100000"/>
          </a:path>
          <a:tileRect r="-100000" b="-10000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latin typeface="Calibri"/>
              <a:ea typeface="+mn-ea"/>
              <a:cs typeface="+mn-cs"/>
            </a:rPr>
            <a:t>February </a:t>
          </a:r>
          <a:endParaRPr lang="en-US" sz="1900" kern="1200" dirty="0">
            <a:solidFill>
              <a:schemeClr val="tx1"/>
            </a:solidFill>
          </a:endParaRPr>
        </a:p>
      </dsp:txBody>
      <dsp:txXfrm>
        <a:off x="488952" y="196577"/>
        <a:ext cx="1442462" cy="961640"/>
      </dsp:txXfrm>
    </dsp:sp>
    <dsp:sp modelId="{33632923-B5CC-4012-9230-E80CD1357A89}">
      <dsp:nvSpPr>
        <dsp:cNvPr id="0" name=""/>
        <dsp:cNvSpPr/>
      </dsp:nvSpPr>
      <dsp:spPr>
        <a:xfrm>
          <a:off x="8132" y="1278424"/>
          <a:ext cx="1923281" cy="316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Calibri"/>
              <a:ea typeface="+mn-ea"/>
              <a:cs typeface="+mn-cs"/>
            </a:rPr>
            <a:t>Project scope evaluation.</a:t>
          </a:r>
        </a:p>
        <a:p>
          <a:pPr marL="171450" lvl="1" indent="-171450" algn="l" defTabSz="844550">
            <a:lnSpc>
              <a:spcPct val="90000"/>
            </a:lnSpc>
            <a:spcBef>
              <a:spcPct val="0"/>
            </a:spcBef>
            <a:spcAft>
              <a:spcPct val="15000"/>
            </a:spcAft>
            <a:buChar char="•"/>
          </a:pPr>
          <a:r>
            <a:rPr lang="en-US" sz="1900" kern="1200" dirty="0">
              <a:latin typeface="Calibri"/>
              <a:ea typeface="+mn-ea"/>
              <a:cs typeface="+mn-cs"/>
            </a:rPr>
            <a:t>Framing project description.</a:t>
          </a:r>
        </a:p>
        <a:p>
          <a:pPr marL="171450" lvl="1" indent="-171450" algn="l" defTabSz="844550">
            <a:lnSpc>
              <a:spcPct val="90000"/>
            </a:lnSpc>
            <a:spcBef>
              <a:spcPct val="0"/>
            </a:spcBef>
            <a:spcAft>
              <a:spcPct val="15000"/>
            </a:spcAft>
            <a:buChar char="•"/>
          </a:pPr>
          <a:r>
            <a:rPr lang="en-US" sz="1900" kern="1200" dirty="0">
              <a:latin typeface="Calibri"/>
              <a:ea typeface="+mn-ea"/>
              <a:cs typeface="+mn-cs"/>
            </a:rPr>
            <a:t>Timeline setup</a:t>
          </a:r>
        </a:p>
        <a:p>
          <a:pPr marL="171450" lvl="1" indent="-171450" algn="l" defTabSz="844550">
            <a:lnSpc>
              <a:spcPct val="90000"/>
            </a:lnSpc>
            <a:spcBef>
              <a:spcPct val="0"/>
            </a:spcBef>
            <a:spcAft>
              <a:spcPct val="15000"/>
            </a:spcAft>
            <a:buChar char="•"/>
          </a:pPr>
          <a:r>
            <a:rPr lang="en-US" sz="1900" kern="1200" dirty="0">
              <a:latin typeface="Calibri"/>
              <a:ea typeface="+mn-ea"/>
              <a:cs typeface="+mn-cs"/>
            </a:rPr>
            <a:t>Clubbing references.</a:t>
          </a:r>
        </a:p>
        <a:p>
          <a:pPr marL="171450" lvl="1" indent="-171450" algn="l" defTabSz="844550">
            <a:lnSpc>
              <a:spcPct val="90000"/>
            </a:lnSpc>
            <a:spcBef>
              <a:spcPct val="0"/>
            </a:spcBef>
            <a:spcAft>
              <a:spcPct val="15000"/>
            </a:spcAft>
            <a:buChar char="•"/>
          </a:pPr>
          <a:r>
            <a:rPr lang="en-US" sz="1900" kern="1200" dirty="0">
              <a:latin typeface="Calibri"/>
              <a:ea typeface="+mn-ea"/>
              <a:cs typeface="+mn-cs"/>
            </a:rPr>
            <a:t>Data Preparation</a:t>
          </a:r>
        </a:p>
        <a:p>
          <a:pPr marL="171450" lvl="1" indent="-171450" algn="l" defTabSz="844550">
            <a:lnSpc>
              <a:spcPct val="90000"/>
            </a:lnSpc>
            <a:spcBef>
              <a:spcPct val="0"/>
            </a:spcBef>
            <a:spcAft>
              <a:spcPct val="15000"/>
            </a:spcAft>
            <a:buChar char="•"/>
          </a:pPr>
          <a:r>
            <a:rPr lang="en-US" sz="1900" kern="1200" dirty="0">
              <a:latin typeface="Calibri"/>
              <a:ea typeface="+mn-ea"/>
              <a:cs typeface="+mn-cs"/>
            </a:rPr>
            <a:t>Starting up data cleaning and preprocessing</a:t>
          </a:r>
        </a:p>
      </dsp:txBody>
      <dsp:txXfrm>
        <a:off x="8132" y="1278424"/>
        <a:ext cx="1923281" cy="3163500"/>
      </dsp:txXfrm>
    </dsp:sp>
    <dsp:sp modelId="{140214F8-1F22-46EC-85BD-346BED084889}">
      <dsp:nvSpPr>
        <dsp:cNvPr id="0" name=""/>
        <dsp:cNvSpPr/>
      </dsp:nvSpPr>
      <dsp:spPr>
        <a:xfrm>
          <a:off x="2196234" y="196577"/>
          <a:ext cx="2404102" cy="961640"/>
        </a:xfrm>
        <a:prstGeom prst="chevron">
          <a:avLst/>
        </a:prstGeom>
        <a:gradFill flip="none" rotWithShape="1">
          <a:gsLst>
            <a:gs pos="0">
              <a:srgbClr val="07B8B8"/>
            </a:gs>
            <a:gs pos="50000">
              <a:prstClr val="white">
                <a:lumMod val="75000"/>
              </a:prstClr>
            </a:gs>
          </a:gsLst>
          <a:path path="circle">
            <a:fillToRect l="100000" t="100000"/>
          </a:path>
          <a:tileRect r="-100000" b="-10000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solidFill>
                <a:prstClr val="black"/>
              </a:solidFill>
              <a:latin typeface="Calibri"/>
              <a:ea typeface="+mn-ea"/>
              <a:cs typeface="+mn-cs"/>
            </a:rPr>
            <a:t>March</a:t>
          </a:r>
        </a:p>
      </dsp:txBody>
      <dsp:txXfrm>
        <a:off x="2677054" y="196577"/>
        <a:ext cx="1442462" cy="961640"/>
      </dsp:txXfrm>
    </dsp:sp>
    <dsp:sp modelId="{3BEBCDC4-1F5B-438E-ACB1-712010A3AF47}">
      <dsp:nvSpPr>
        <dsp:cNvPr id="0" name=""/>
        <dsp:cNvSpPr/>
      </dsp:nvSpPr>
      <dsp:spPr>
        <a:xfrm>
          <a:off x="2196234" y="1278424"/>
          <a:ext cx="1923281" cy="316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Calibri"/>
              <a:ea typeface="+mn-ea"/>
              <a:cs typeface="+mn-cs"/>
            </a:rPr>
            <a:t>Implementation phase begins.</a:t>
          </a:r>
        </a:p>
        <a:p>
          <a:pPr marL="171450" lvl="1" indent="-171450" algn="l" defTabSz="844550">
            <a:lnSpc>
              <a:spcPct val="90000"/>
            </a:lnSpc>
            <a:spcBef>
              <a:spcPct val="0"/>
            </a:spcBef>
            <a:spcAft>
              <a:spcPct val="15000"/>
            </a:spcAft>
            <a:buChar char="•"/>
          </a:pPr>
          <a:r>
            <a:rPr lang="en-US" sz="1900" kern="1200" dirty="0">
              <a:latin typeface="Calibri"/>
              <a:ea typeface="+mn-ea"/>
              <a:cs typeface="+mn-cs"/>
            </a:rPr>
            <a:t>Working on a little over the project report.</a:t>
          </a:r>
        </a:p>
        <a:p>
          <a:pPr marL="171450" lvl="1" indent="-171450" algn="l" defTabSz="844550">
            <a:lnSpc>
              <a:spcPct val="90000"/>
            </a:lnSpc>
            <a:spcBef>
              <a:spcPct val="0"/>
            </a:spcBef>
            <a:spcAft>
              <a:spcPct val="15000"/>
            </a:spcAft>
            <a:buChar char="•"/>
          </a:pPr>
          <a:endParaRPr lang="en-US" sz="1900" kern="1200" dirty="0">
            <a:latin typeface="Calibri"/>
            <a:ea typeface="+mn-ea"/>
            <a:cs typeface="+mn-cs"/>
          </a:endParaRPr>
        </a:p>
        <a:p>
          <a:pPr marL="171450" lvl="1" indent="-171450" algn="l" defTabSz="844550">
            <a:lnSpc>
              <a:spcPct val="90000"/>
            </a:lnSpc>
            <a:spcBef>
              <a:spcPct val="0"/>
            </a:spcBef>
            <a:spcAft>
              <a:spcPct val="15000"/>
            </a:spcAft>
            <a:buChar char="•"/>
          </a:pPr>
          <a:endParaRPr lang="en-US" sz="1900" kern="1200" dirty="0">
            <a:latin typeface="Calibri"/>
            <a:ea typeface="+mn-ea"/>
            <a:cs typeface="+mn-cs"/>
          </a:endParaRPr>
        </a:p>
      </dsp:txBody>
      <dsp:txXfrm>
        <a:off x="2196234" y="1278424"/>
        <a:ext cx="1923281" cy="3163500"/>
      </dsp:txXfrm>
    </dsp:sp>
    <dsp:sp modelId="{98C104A4-957C-4859-813D-FD6E50F20C6A}">
      <dsp:nvSpPr>
        <dsp:cNvPr id="0" name=""/>
        <dsp:cNvSpPr/>
      </dsp:nvSpPr>
      <dsp:spPr>
        <a:xfrm>
          <a:off x="4384337" y="196577"/>
          <a:ext cx="2404102" cy="961640"/>
        </a:xfrm>
        <a:prstGeom prst="chevron">
          <a:avLst/>
        </a:prstGeom>
        <a:gradFill flip="none" rotWithShape="1">
          <a:gsLst>
            <a:gs pos="0">
              <a:srgbClr val="07B8B8"/>
            </a:gs>
            <a:gs pos="35000">
              <a:prstClr val="white">
                <a:lumMod val="75000"/>
              </a:prstClr>
            </a:gs>
          </a:gsLst>
          <a:path path="circle">
            <a:fillToRect l="100000" t="100000"/>
          </a:path>
          <a:tileRect r="-100000" b="-10000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solidFill>
                <a:prstClr val="black"/>
              </a:solidFill>
              <a:latin typeface="Calibri"/>
              <a:ea typeface="+mn-ea"/>
              <a:cs typeface="+mn-cs"/>
            </a:rPr>
            <a:t>April</a:t>
          </a:r>
        </a:p>
      </dsp:txBody>
      <dsp:txXfrm>
        <a:off x="4865157" y="196577"/>
        <a:ext cx="1442462" cy="961640"/>
      </dsp:txXfrm>
    </dsp:sp>
    <dsp:sp modelId="{9BE3FA39-9100-4080-9FC9-4932B5229A2A}">
      <dsp:nvSpPr>
        <dsp:cNvPr id="0" name=""/>
        <dsp:cNvSpPr/>
      </dsp:nvSpPr>
      <dsp:spPr>
        <a:xfrm>
          <a:off x="4384337" y="1278424"/>
          <a:ext cx="1923281" cy="316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Calibri"/>
              <a:ea typeface="+mn-ea"/>
              <a:cs typeface="+mn-cs"/>
            </a:rPr>
            <a:t>Evaluation phase starts.</a:t>
          </a:r>
        </a:p>
        <a:p>
          <a:pPr marL="171450" lvl="1" indent="-171450" algn="l" defTabSz="844550">
            <a:lnSpc>
              <a:spcPct val="90000"/>
            </a:lnSpc>
            <a:spcBef>
              <a:spcPct val="0"/>
            </a:spcBef>
            <a:spcAft>
              <a:spcPct val="15000"/>
            </a:spcAft>
            <a:buChar char="•"/>
          </a:pPr>
          <a:r>
            <a:rPr lang="en-US" sz="1900" kern="1200" dirty="0">
              <a:latin typeface="Calibri"/>
              <a:ea typeface="+mn-ea"/>
              <a:cs typeface="+mn-cs"/>
            </a:rPr>
            <a:t>Integrating the code for submission.</a:t>
          </a:r>
        </a:p>
        <a:p>
          <a:pPr marL="171450" lvl="1" indent="-171450" algn="l" defTabSz="844550">
            <a:lnSpc>
              <a:spcPct val="90000"/>
            </a:lnSpc>
            <a:spcBef>
              <a:spcPct val="0"/>
            </a:spcBef>
            <a:spcAft>
              <a:spcPct val="15000"/>
            </a:spcAft>
            <a:buChar char="•"/>
          </a:pPr>
          <a:r>
            <a:rPr lang="en-US" sz="1900" kern="1200" dirty="0">
              <a:latin typeface="Calibri"/>
              <a:ea typeface="+mn-ea"/>
              <a:cs typeface="+mn-cs"/>
            </a:rPr>
            <a:t>Creating the project presentation.</a:t>
          </a:r>
        </a:p>
      </dsp:txBody>
      <dsp:txXfrm>
        <a:off x="4384337" y="1278424"/>
        <a:ext cx="1923281" cy="3163500"/>
      </dsp:txXfrm>
    </dsp:sp>
    <dsp:sp modelId="{F51DCB34-B109-49B2-A50B-6B3F773FB6AA}">
      <dsp:nvSpPr>
        <dsp:cNvPr id="0" name=""/>
        <dsp:cNvSpPr/>
      </dsp:nvSpPr>
      <dsp:spPr>
        <a:xfrm>
          <a:off x="6572439" y="196577"/>
          <a:ext cx="2404102" cy="961640"/>
        </a:xfrm>
        <a:prstGeom prst="chevron">
          <a:avLst/>
        </a:prstGeom>
        <a:gradFill flip="none" rotWithShape="1">
          <a:gsLst>
            <a:gs pos="0">
              <a:srgbClr val="07B8B8"/>
            </a:gs>
            <a:gs pos="15000">
              <a:prstClr val="white">
                <a:lumMod val="75000"/>
              </a:prstClr>
            </a:gs>
          </a:gsLst>
          <a:path path="circle">
            <a:fillToRect l="100000" t="100000"/>
          </a:path>
          <a:tileRect r="-100000" b="-10000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solidFill>
                <a:prstClr val="black"/>
              </a:solidFill>
              <a:latin typeface="Calibri"/>
              <a:ea typeface="+mn-ea"/>
              <a:cs typeface="+mn-cs"/>
            </a:rPr>
            <a:t>May</a:t>
          </a:r>
        </a:p>
      </dsp:txBody>
      <dsp:txXfrm>
        <a:off x="7053259" y="196577"/>
        <a:ext cx="1442462" cy="961640"/>
      </dsp:txXfrm>
    </dsp:sp>
    <dsp:sp modelId="{697E5793-754B-44C0-A5C7-23047E2611D4}">
      <dsp:nvSpPr>
        <dsp:cNvPr id="0" name=""/>
        <dsp:cNvSpPr/>
      </dsp:nvSpPr>
      <dsp:spPr>
        <a:xfrm>
          <a:off x="6572439" y="1278424"/>
          <a:ext cx="1923281" cy="316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r>
            <a:rPr lang="en-US" sz="1900" kern="1200" dirty="0">
              <a:latin typeface="Calibri"/>
              <a:ea typeface="+mn-ea"/>
              <a:cs typeface="+mn-cs"/>
            </a:rPr>
            <a:t>Final submission of project report</a:t>
          </a:r>
        </a:p>
      </dsp:txBody>
      <dsp:txXfrm>
        <a:off x="6572439" y="1278424"/>
        <a:ext cx="1923281" cy="31635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8T05:08:02.767"/>
    </inkml:context>
    <inkml:brush xml:id="br0">
      <inkml:brushProperty name="width" value="0.1" units="cm"/>
      <inkml:brushProperty name="height" value="0.1" units="cm"/>
      <inkml:brushProperty name="color" value="#333333"/>
    </inkml:brush>
  </inkml:definitions>
  <inkml:trace contextRef="#ctx0" brushRef="#br0">0 396 24575,'12'21'0,"7"-10"0,-17 8 0,17-17 0,-17 17 0,17-17 0,-8 8 0,1-1 0,7-7 0,-17 17 0,17-17 0,-17 17 0,17-17 0,-17 17 0,17-7 0,-17 9 0,17-9 0,-17 6 0,8-6 0,-1 0 0,-7 6 0,17-6 0,-17-10 0,8-4 0,-10-19 0,0 0 0,0-1 0,0 1 0,0 0 0,0 0 0,9 0 0,-7-1 0,17 11 0,-17-8 0,17 7 0,-7-9 0,9 0 0,0 9 0,-9-7 0,-3 7 0,0-9 0,3 9 0,0-21 0,6 18 0,-6-21 0,9 15 0,0 0 0,0 0 0,-9-1 0,7 1 0,-8 0 0,10 0 0,0 0 0,-9-1 0,7 11 0,-7-8 0,-1 7 0,8 0 0,-17 3 0,8 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8T05:08:09.689"/>
    </inkml:context>
    <inkml:brush xml:id="br0">
      <inkml:brushProperty name="width" value="0.1" units="cm"/>
      <inkml:brushProperty name="height" value="0.1" units="cm"/>
      <inkml:brushProperty name="color" value="#333333"/>
    </inkml:brush>
  </inkml:definitions>
  <inkml:trace contextRef="#ctx0" brushRef="#br0">0 353 24575,'12'9'0,"7"-6"0,-17 15 0,7-6 0,1 0 0,-8 6 0,17-15 0,-17 15 0,7-6 0,1 0 0,-8 6 0,7-6 0,1 0 0,-8 7 0,17-8 0,-17 10 0,8 0 0,-1-9 0,-7 7 0,8-8 0,-10 10 0,0 1 0,9-11 0,3-1 0,-1-20 0,-1-2 0,-10-9 0,0 0 0,0 0 0,9 0 0,3-1 0,-1 1 0,8 0 0,-7 0 0,0 0 0,6-1 0,-6 1 0,9 0 0,0 0 0,0 0 0,0-1 0,3-13 0,-3 10 0,3-10 0,-3 13 0,0 1 0,0 0 0,0 0 0,0 0 0,0-1 0,0 1 0,-9 0 0,7 9 0,-17-7 0,17 17 0,-17-17 0,17 17 0,-17-17 0,7 17 0,-9-8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8T05:08:11.028"/>
    </inkml:context>
    <inkml:brush xml:id="br0">
      <inkml:brushProperty name="width" value="0.1" units="cm"/>
      <inkml:brushProperty name="height" value="0.1" units="cm"/>
      <inkml:brushProperty name="color" value="#333333"/>
    </inkml:brush>
  </inkml:definitions>
  <inkml:trace contextRef="#ctx0" brushRef="#br0">1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8T05:08:13.709"/>
    </inkml:context>
    <inkml:brush xml:id="br0">
      <inkml:brushProperty name="width" value="0.1" units="cm"/>
      <inkml:brushProperty name="height" value="0.1" units="cm"/>
      <inkml:brushProperty name="color" value="#333333"/>
    </inkml:brush>
  </inkml:definitions>
  <inkml:trace contextRef="#ctx0" brushRef="#br0">1 385 24575,'0'21'0,"0"0"0,0 0 0,9-9 0,-7 6 0,8-6 0,-10 9 0,9-9 0,-7 6 0,8-6 0,-10 9 0,0 0 0,0 0 0,9 0 0,-7 0 0,17-9 0,-16 7 0,6-8 0,0 11 0,-6-1 0,15-10 0,-15-11 0,6-12 0,-9-9 0,9 0 0,-6 0 0,15 0 0,-15-1 0,15 1 0,-15 0 0,15 0 0,-15 0 0,16-1 0,-17 1 0,17 0 0,-17 0 0,17 0 0,-17-1 0,17 1 0,-8 0 0,10 0 0,-9 0 0,7-1 0,-8 11 0,1-8 0,7 16 0,-17-15 0,17 6 0,-17-9 0,17-1 0,-7 11 0,-1-8 0,8 17 0,-17-17 0,17 7 0,-17-9 0,8 0 0,-10-1 0,9 11 0,-7-8 0,17 7 0,-16-9 0,6 9 0,-9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8T05:08:30.328"/>
    </inkml:context>
    <inkml:brush xml:id="br0">
      <inkml:brushProperty name="width" value="0.1" units="cm"/>
      <inkml:brushProperty name="height" value="0.1" units="cm"/>
      <inkml:brushProperty name="color" value="#333333"/>
    </inkml:brush>
  </inkml:definitions>
  <inkml:trace contextRef="#ctx0" brushRef="#br0">0 438 24575,'10'21'0,"1"0"0,1 0 0,7 0 0,-7 0 0,9 0 0,0 1 0,0-1 0,0 0 0,0 0 0,0 0 0,0 0 0,0-10 0,-9 8 0,6-17 0,-6 17 0,9-7 0,0 0 0,-9 6 0,-3-25 0,-9 5 0,9-10 0,3-7 0,9 7 0,-9-9 0,7 9 0,-17-6 0,17 6 0,-17-9 0,17 9 0,-17-7 0,17 7 0,-17-9 0,17 0 0,-8 0 0,1-1 0,7 1 0,-17 0 0,17 9 0,-17-7 0,17 8 0,-17-11 0,17 11 0,-17-8 0,8 7 0,-1 0 0,-7-7 0,17 17 0,-17-17 0,8 7 0,-1-9 0,3 0 0,0 0 0,9-15 0,-18 12 0,18-12 0,-9 15 0,-1 0 0,8 9 0,-17-7 0,17 7 0,-17-9 0,17 9 0,-17-7 0,8 17 0,-10-7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8T05:08:36.665"/>
    </inkml:context>
    <inkml:brush xml:id="br0">
      <inkml:brushProperty name="width" value="0.1" units="cm"/>
      <inkml:brushProperty name="height" value="0.1" units="cm"/>
      <inkml:brushProperty name="color" value="#333333"/>
    </inkml:brush>
  </inkml:definitions>
  <inkml:trace contextRef="#ctx0" brushRef="#br0">0 385 24575,'0'21'0,"0"1"0,10-1 0,-8 0 0,17 0 0,-8 0 0,1 0 0,7-10 0,-17 8 0,17-7 0,-17 9 0,17 0 0,-17 0 0,8 0 0,-1 0 0,-7 0 0,17 0 0,-17-19 0,8-4 0,-10-19 0,9 9 0,3-7 0,0 7 0,6-9 0,-15 0 0,15 0 0,-6 0 0,9-1 0,-9 1 0,6 0 0,-15 0 0,15 0 0,-6-1 0,0 1 0,9-14 0,-6-4 0,9 9 0,-10-3 0,5 21 0,-17-9 0,17-1 0,-7 1 0,-1 0 0,8 0 0,-17 0 0,17-1 0,-17 1 0,17 9 0,-17-6 0,8 6 0,-10-9 0,9 9 0,-7-7 0,8 17 0,-10-8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8T05:09:07.728"/>
    </inkml:context>
    <inkml:brush xml:id="br0">
      <inkml:brushProperty name="width" value="0.1" units="cm"/>
      <inkml:brushProperty name="height" value="0.1" units="cm"/>
      <inkml:brushProperty name="color" value="#333333"/>
    </inkml:brush>
  </inkml:definitions>
  <inkml:trace contextRef="#ctx0" brushRef="#br0">0 429 24575,'0'21'0,"0"1"0,10-11 0,-8 8 0,17-17 0,-8 17 0,10-7 0,0 9 0,0 0 0,1 0 0,-1 0 0,0-9 0,-10 6 0,8-15 0,-17 15 0,17-15 0,-17 15 0,17-15 0,-7 15 0,9-6 0,-9 9 0,6-9 0,-15 7 0,15-17 0,-15 17 0,15-17 0,-15 17 0,15-17 0,-15-2 0,6-12 0,-9-9 0,0 0 0,0 0 0,0-1 0,0 1 0,9 0 0,-6-15 0,15 12 0,-3-26 0,9 10 0,0 1 0,2-11 0,-4 26 0,-8-12 0,4 15 0,-15 0 0,15-1 0,-15 1 0,16 10 0,-17-8 0,7 7 0,1 0 0,-8-7 0,17 17 0,-17-17 0,17 7 0,-17-9 0,17 9 0,-17-7 0,17 8 0,-17-10 0,17-1 0,-17 1 0,17 9 0,-17-7 0,17 8 0,-17-1 0,8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27T05:48:28.781"/>
    </inkml:context>
    <inkml:brush xml:id="br0">
      <inkml:brushProperty name="width" value="0.1" units="cm"/>
      <inkml:brushProperty name="height" value="0.1" units="cm"/>
    </inkml:brush>
  </inkml:definitions>
  <inkml:trace contextRef="#ctx0" brushRef="#br0">7979 5202 16383 0 0,'0'24'0'0'0,"0"0"0"0"0,24 0 0 0 0,-24 0 0 0 0,24 0 0 0 0,-24 1 0 0 0,24-1 0 0 0,-24 0 0 0 0,24-24 0 0 0,-24 24 0 0 0,24 0 0 0 0,0 0 0 0 0,0 0 0 0 0,0 0 0 0 0,1 1 0 0 0,-25-1 0 0 0,24-24 0 0 0,-24 24 0 0 0,24 0 0 0 0,0-24 0 0 0,-24 24 0 0 0,0 0 0 0 0,24-24 0 0 0,-24 24 0 0 0,24-24 0 0 0,-24 24 0 0 0,24-24 0 0 0,-24 24 0 0 0,0-48 0 0 0,0 0 0 0 0,0 0 0 0 0,0-1 0 0 0,0 1 0 0 0,0 0 0 0 0,24-1 0 0 0,0 25 0 0 0,-24-24 0 0 0,25 24 0 0 0,-1-24 0 0 0,-24 0 0 0 0,24-1 0 0 0,-24 1 0 0 0,24 24 0 0 0,-24-24 0 0 0,24-1 0 0 0,-24 1 0 0 0,24 24 0 0 0,-24-24 0 0 0,24 24 0 0 0,0 0 0 0 0,-24-24 0 0 0,25 24 0 0 0,-25-25 0 0 0,24 1 0 0 0,0 0 0 0 0,-24-1 0 0 0,24 1 0 0 0,-24 0 0 0 0,0-38 0 0 0,0 38 0 0 0,24 24 0 0 0,-24-24 0 0 0,24 0 0 0 0,0 24 0 0 0,0 0 0 0 0,-24-62 0 0 0,0 62-16383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3-27T05:48:28.782"/>
    </inkml:context>
    <inkml:brush xml:id="br0">
      <inkml:brushProperty name="width" value="0.1" units="cm"/>
      <inkml:brushProperty name="height" value="0.1" units="cm"/>
    </inkml:brush>
  </inkml:definitions>
  <inkml:trace contextRef="#ctx0" brushRef="#br0">8019 6336 16383 0 0,'24'0'0'0'0,"0"0"0"0"0,0 0 0 0 0,0 24 0 0 0,0 1 0 0 0,0-25 0 0 0,1 24 0 0 0,-1-24 0 0 0,0 24 0 0 0,0-24 0 0 0,0 24 0 0 0,0-24 0 0 0,0 24 0 0 0,0 0 0 0 0,0-24 0 0 0,-24 24 0 0 0,25-24 0 0 0,-1 0 0 0 0,0 0 0 0 0,0 0 0 0 0,-24 24 0 0 0,24-24 0 0 0,0 0 0 0 0,0 0 0 0 0,-24-24 0 0 0,24 0 0 0 0,-24-1 0 0 0,25 25 0 0 0,-25-24 0 0 0,24 0 0 0 0,-24 0 0 0 0,24 24 0 0 0,-24-25 0 0 0,0 1 0 0 0,24 24 0 0 0,-24-24 0 0 0,0-1 0 0 0,24 25 0 0 0,-24-24 0 0 0,24 0 0 0 0,-24 0 0 0 0,24 24 0 0 0,-24-25 0 0 0,0 1 0 0 0,24 24 0 0 0,-24-24 0 0 0,0-1 0 0 0,24 25 0 0 0,-24-24 0 0 0,0 0 0 0 0,25 24 0 0 0,-25-24 0 0 0,24-1 0 0 0,-24 1 0 0 0,0 0 0 0 0,24 24 0 0 0,-24-25 0 0 0,0 1 0 0 0,24 24 0 0 0,-24-24 0 0 0,24 24 0 0 0,-24-61 0 0 0,0 36 0 0 0,0 1 0 0 0,0 24-16383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52743B-3EBF-A540-A2BE-1816F17172AC}" type="datetimeFigureOut">
              <a:rPr lang="en-US" smtClean="0"/>
              <a:t>3/27/20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BC2A5F-2183-5346-A4FF-4514563924B9}" type="slidenum">
              <a:rPr lang="en-US" smtClean="0"/>
              <a:t>‹#›</a:t>
            </a:fld>
            <a:endParaRPr lang="en-US"/>
          </a:p>
        </p:txBody>
      </p:sp>
    </p:spTree>
    <p:extLst>
      <p:ext uri="{BB962C8B-B14F-4D97-AF65-F5344CB8AC3E}">
        <p14:creationId xmlns:p14="http://schemas.microsoft.com/office/powerpoint/2010/main" val="2620754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96069" y="1069354"/>
            <a:ext cx="6983895" cy="2387600"/>
          </a:xfrm>
        </p:spPr>
        <p:txBody>
          <a:bodyPr anchor="b">
            <a:normAutofit/>
          </a:bodyPr>
          <a:lstStyle>
            <a:lvl1pPr algn="ctr">
              <a:defRPr sz="5400">
                <a:solidFill>
                  <a:srgbClr val="07B8B8"/>
                </a:solidFill>
              </a:defRPr>
            </a:lvl1pPr>
          </a:lstStyle>
          <a:p>
            <a:r>
              <a:rPr lang="en-US"/>
              <a:t>Click to edit Master title style</a:t>
            </a:r>
          </a:p>
        </p:txBody>
      </p:sp>
      <p:sp>
        <p:nvSpPr>
          <p:cNvPr id="3" name="Subtitle 2"/>
          <p:cNvSpPr>
            <a:spLocks noGrp="1"/>
          </p:cNvSpPr>
          <p:nvPr>
            <p:ph type="subTitle" idx="1"/>
          </p:nvPr>
        </p:nvSpPr>
        <p:spPr>
          <a:xfrm>
            <a:off x="4996069" y="3549029"/>
            <a:ext cx="6983895" cy="1655762"/>
          </a:xfrm>
        </p:spPr>
        <p:txBody>
          <a:bodyPr/>
          <a:lstStyle>
            <a:lvl1pPr marL="0" indent="0" algn="ctr">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8333C52-B584-AD44-B26C-6E0A78496E91}" type="datetime1">
              <a:rPr lang="en-US" smtClean="0"/>
              <a:t>3/27/20</a:t>
            </a:fld>
            <a:endParaRPr lang="en-US"/>
          </a:p>
        </p:txBody>
      </p:sp>
      <p:sp>
        <p:nvSpPr>
          <p:cNvPr id="5" name="Footer Placeholder 4"/>
          <p:cNvSpPr>
            <a:spLocks noGrp="1"/>
          </p:cNvSpPr>
          <p:nvPr>
            <p:ph type="ftr" sz="quarter" idx="11"/>
          </p:nvPr>
        </p:nvSpPr>
        <p:spPr/>
        <p:txBody>
          <a:bodyPr/>
          <a:lstStyle/>
          <a:p>
            <a:r>
              <a:rPr lang="en-US"/>
              <a:t>CSE-6363-002-Machine Learning</a:t>
            </a:r>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72437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D04495-D577-5B44-8E93-488EA80E17A5}" type="datetime1">
              <a:rPr lang="en-US" smtClean="0"/>
              <a:t>3/27/20</a:t>
            </a:fld>
            <a:endParaRPr lang="en-US"/>
          </a:p>
        </p:txBody>
      </p:sp>
      <p:sp>
        <p:nvSpPr>
          <p:cNvPr id="5" name="Footer Placeholder 4"/>
          <p:cNvSpPr>
            <a:spLocks noGrp="1"/>
          </p:cNvSpPr>
          <p:nvPr>
            <p:ph type="ftr" sz="quarter" idx="11"/>
          </p:nvPr>
        </p:nvSpPr>
        <p:spPr/>
        <p:txBody>
          <a:bodyPr/>
          <a:lstStyle/>
          <a:p>
            <a:r>
              <a:rPr lang="en-US"/>
              <a:t>CSE-6363-002-Machine Learning</a:t>
            </a:r>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8537437" cy="285273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853743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21DE7A-C363-4C47-B4F4-4B6CF56066AE}" type="datetime1">
              <a:rPr lang="en-US" smtClean="0"/>
              <a:t>3/27/20</a:t>
            </a:fld>
            <a:endParaRPr lang="en-US"/>
          </a:p>
        </p:txBody>
      </p:sp>
      <p:sp>
        <p:nvSpPr>
          <p:cNvPr id="5" name="Footer Placeholder 4"/>
          <p:cNvSpPr>
            <a:spLocks noGrp="1"/>
          </p:cNvSpPr>
          <p:nvPr>
            <p:ph type="ftr" sz="quarter" idx="11"/>
          </p:nvPr>
        </p:nvSpPr>
        <p:spPr/>
        <p:txBody>
          <a:bodyPr/>
          <a:lstStyle/>
          <a:p>
            <a:r>
              <a:rPr lang="en-US"/>
              <a:t>CSE-6363-002-Machine Learning</a:t>
            </a:r>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3134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CD5449-3BE2-F74C-905D-0656C3574F60}" type="datetime1">
              <a:rPr lang="en-US" smtClean="0"/>
              <a:t>3/27/20</a:t>
            </a:fld>
            <a:endParaRPr lang="en-US"/>
          </a:p>
        </p:txBody>
      </p:sp>
      <p:sp>
        <p:nvSpPr>
          <p:cNvPr id="6" name="Footer Placeholder 5"/>
          <p:cNvSpPr>
            <a:spLocks noGrp="1"/>
          </p:cNvSpPr>
          <p:nvPr>
            <p:ph type="ftr" sz="quarter" idx="11"/>
          </p:nvPr>
        </p:nvSpPr>
        <p:spPr/>
        <p:txBody>
          <a:bodyPr/>
          <a:lstStyle/>
          <a:p>
            <a:r>
              <a:rPr lang="en-US"/>
              <a:t>CSE-6363-002-Machine Learning</a:t>
            </a:r>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132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E7FD08-C072-264E-868A-79A5FBD7EC46}" type="datetime1">
              <a:rPr lang="en-US" smtClean="0"/>
              <a:t>3/27/20</a:t>
            </a:fld>
            <a:endParaRPr lang="en-US"/>
          </a:p>
        </p:txBody>
      </p:sp>
      <p:sp>
        <p:nvSpPr>
          <p:cNvPr id="8" name="Footer Placeholder 7"/>
          <p:cNvSpPr>
            <a:spLocks noGrp="1"/>
          </p:cNvSpPr>
          <p:nvPr>
            <p:ph type="ftr" sz="quarter" idx="11"/>
          </p:nvPr>
        </p:nvSpPr>
        <p:spPr/>
        <p:txBody>
          <a:bodyPr/>
          <a:lstStyle/>
          <a:p>
            <a:r>
              <a:rPr lang="en-US"/>
              <a:t>CSE-6363-002-Machine Learning</a:t>
            </a:r>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4071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E9A5DA-7AFF-0941-BE27-83BBB2B70354}" type="datetime1">
              <a:rPr lang="en-US" smtClean="0"/>
              <a:t>3/27/20</a:t>
            </a:fld>
            <a:endParaRPr lang="en-US"/>
          </a:p>
        </p:txBody>
      </p:sp>
      <p:sp>
        <p:nvSpPr>
          <p:cNvPr id="4" name="Footer Placeholder 3"/>
          <p:cNvSpPr>
            <a:spLocks noGrp="1"/>
          </p:cNvSpPr>
          <p:nvPr>
            <p:ph type="ftr" sz="quarter" idx="11"/>
          </p:nvPr>
        </p:nvSpPr>
        <p:spPr/>
        <p:txBody>
          <a:bodyPr/>
          <a:lstStyle/>
          <a:p>
            <a:r>
              <a:rPr lang="en-US"/>
              <a:t>CSE-6363-002-Machine Learning</a:t>
            </a:r>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76173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43A310-C178-E14C-9668-54E1F034116F}" type="datetime1">
              <a:rPr lang="en-US" smtClean="0"/>
              <a:t>3/27/20</a:t>
            </a:fld>
            <a:endParaRPr lang="en-US"/>
          </a:p>
        </p:txBody>
      </p:sp>
      <p:sp>
        <p:nvSpPr>
          <p:cNvPr id="3" name="Footer Placeholder 2"/>
          <p:cNvSpPr>
            <a:spLocks noGrp="1"/>
          </p:cNvSpPr>
          <p:nvPr>
            <p:ph type="ftr" sz="quarter" idx="11"/>
          </p:nvPr>
        </p:nvSpPr>
        <p:spPr/>
        <p:txBody>
          <a:bodyPr/>
          <a:lstStyle/>
          <a:p>
            <a:r>
              <a:rPr lang="en-US"/>
              <a:t>CSE-6363-002-Machine Learning</a:t>
            </a:r>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93855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B0F214-6083-454F-AE25-D4726EED9BEF}" type="datetime1">
              <a:rPr lang="en-US" smtClean="0"/>
              <a:t>3/27/20</a:t>
            </a:fld>
            <a:endParaRPr lang="en-US"/>
          </a:p>
        </p:txBody>
      </p:sp>
      <p:sp>
        <p:nvSpPr>
          <p:cNvPr id="6" name="Footer Placeholder 5"/>
          <p:cNvSpPr>
            <a:spLocks noGrp="1"/>
          </p:cNvSpPr>
          <p:nvPr>
            <p:ph type="ftr" sz="quarter" idx="11"/>
          </p:nvPr>
        </p:nvSpPr>
        <p:spPr/>
        <p:txBody>
          <a:bodyPr/>
          <a:lstStyle/>
          <a:p>
            <a:r>
              <a:rPr lang="en-US"/>
              <a:t>CSE-6363-002-Machine Learning</a:t>
            </a:r>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8462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73626E-8E7A-0C40-83F1-8904E532AC0C}" type="datetime1">
              <a:rPr lang="en-US" smtClean="0"/>
              <a:t>3/27/20</a:t>
            </a:fld>
            <a:endParaRPr lang="en-US"/>
          </a:p>
        </p:txBody>
      </p:sp>
      <p:sp>
        <p:nvSpPr>
          <p:cNvPr id="6" name="Footer Placeholder 5"/>
          <p:cNvSpPr>
            <a:spLocks noGrp="1"/>
          </p:cNvSpPr>
          <p:nvPr>
            <p:ph type="ftr" sz="quarter" idx="11"/>
          </p:nvPr>
        </p:nvSpPr>
        <p:spPr/>
        <p:txBody>
          <a:bodyPr/>
          <a:lstStyle/>
          <a:p>
            <a:r>
              <a:rPr lang="en-US"/>
              <a:t>CSE-6363-002-Machine Learning</a:t>
            </a:r>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411005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789611"/>
            <a:ext cx="10515600" cy="4387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fld id="{B53220E3-18A9-0A40-A72A-7650E6E061BE}" type="datetime1">
              <a:rPr lang="en-US" smtClean="0"/>
              <a:t>3/27/20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en-US"/>
              <a:t>CSE-6363-002-Machine Learning</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C6F12CB2-7F2C-47B9-AE70-22A94B49F233}" type="slidenum">
              <a:rPr lang="en-US" smtClean="0"/>
              <a:pPr/>
              <a:t>‹#›</a:t>
            </a:fld>
            <a:endParaRPr lang="en-US"/>
          </a:p>
        </p:txBody>
      </p:sp>
      <p:pic>
        <p:nvPicPr>
          <p:cNvPr id="7" name="Picture 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8" name="TextBox 7"/>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ctr" defTabSz="914400" rtl="0" eaLnBrk="1" latinLnBrk="0" hangingPunct="1">
        <a:lnSpc>
          <a:spcPct val="90000"/>
        </a:lnSpc>
        <a:spcBef>
          <a:spcPct val="0"/>
        </a:spcBef>
        <a:buNone/>
        <a:defRPr sz="4400" b="1" kern="1200">
          <a:solidFill>
            <a:srgbClr val="07B8B8"/>
          </a:solidFill>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google.com/url?sa=t&amp;rct=j&amp;q=&amp;esrc=s&amp;source=web&amp;cd=2&amp;cad=rja&amp;uact=8&amp;ved=2ahUKEwjXi_L1jbvnAhVGIqwKHTJlDNQQFjABegQIAhAB&amp;url=https%3A%2F%2Farxiv.org%2Fpdf%2F1302.6379&amp;usg=AOvVaw3T9G28b-P1ECXauRR-dskp"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4.xml"/><Relationship Id="rId18" Type="http://schemas.openxmlformats.org/officeDocument/2006/relationships/image" Target="../media/image30.png"/><Relationship Id="rId3" Type="http://schemas.openxmlformats.org/officeDocument/2006/relationships/diagramLayout" Target="../diagrams/layout1.xml"/><Relationship Id="rId21" Type="http://schemas.openxmlformats.org/officeDocument/2006/relationships/customXml" Target="../ink/ink8.xml"/><Relationship Id="rId7" Type="http://schemas.openxmlformats.org/officeDocument/2006/relationships/customXml" Target="../ink/ink1.xml"/><Relationship Id="rId12" Type="http://schemas.openxmlformats.org/officeDocument/2006/relationships/image" Target="../media/image27.png"/><Relationship Id="rId17" Type="http://schemas.openxmlformats.org/officeDocument/2006/relationships/customXml" Target="../ink/ink6.xml"/><Relationship Id="rId2" Type="http://schemas.openxmlformats.org/officeDocument/2006/relationships/diagramData" Target="../diagrams/data1.xml"/><Relationship Id="rId16" Type="http://schemas.openxmlformats.org/officeDocument/2006/relationships/image" Target="../media/image29.png"/><Relationship Id="rId20" Type="http://schemas.openxmlformats.org/officeDocument/2006/relationships/image" Target="../media/image31.png"/><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customXml" Target="../ink/ink3.xml"/><Relationship Id="rId24" Type="http://schemas.openxmlformats.org/officeDocument/2006/relationships/image" Target="../media/image19.png"/><Relationship Id="rId5" Type="http://schemas.openxmlformats.org/officeDocument/2006/relationships/diagramColors" Target="../diagrams/colors1.xml"/><Relationship Id="rId15" Type="http://schemas.openxmlformats.org/officeDocument/2006/relationships/customXml" Target="../ink/ink5.xml"/><Relationship Id="rId23" Type="http://schemas.openxmlformats.org/officeDocument/2006/relationships/customXml" Target="../ink/ink9.xml"/><Relationship Id="rId10" Type="http://schemas.openxmlformats.org/officeDocument/2006/relationships/image" Target="../media/image26.png"/><Relationship Id="rId19" Type="http://schemas.openxmlformats.org/officeDocument/2006/relationships/customXml" Target="../ink/ink7.xml"/><Relationship Id="rId4" Type="http://schemas.openxmlformats.org/officeDocument/2006/relationships/diagramQuickStyle" Target="../diagrams/quickStyle1.xml"/><Relationship Id="rId9" Type="http://schemas.openxmlformats.org/officeDocument/2006/relationships/customXml" Target="../ink/ink2.xml"/><Relationship Id="rId14" Type="http://schemas.openxmlformats.org/officeDocument/2006/relationships/image" Target="../media/image28.png"/><Relationship Id="rId2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18652" y="1533870"/>
            <a:ext cx="6983895" cy="2387600"/>
          </a:xfrm>
        </p:spPr>
        <p:txBody>
          <a:bodyPr>
            <a:normAutofit fontScale="90000"/>
          </a:bodyPr>
          <a:lstStyle/>
          <a:p>
            <a:r>
              <a:rPr lang="en-US" sz="4400" dirty="0">
                <a:latin typeface="Calibri"/>
                <a:cs typeface="Calibri"/>
              </a:rPr>
              <a:t>Realtime Custom </a:t>
            </a:r>
            <a:br>
              <a:rPr lang="en-US" sz="4400" dirty="0">
                <a:latin typeface="Calibri" panose="020F0502020204030204" pitchFamily="34" charset="0"/>
                <a:cs typeface="Calibri" panose="020F0502020204030204" pitchFamily="34" charset="0"/>
              </a:rPr>
            </a:br>
            <a:r>
              <a:rPr lang="en-US" sz="4400" dirty="0">
                <a:latin typeface="Calibri"/>
                <a:cs typeface="Calibri"/>
              </a:rPr>
              <a:t>Object Detection &amp; Recognition</a:t>
            </a:r>
            <a:br>
              <a:rPr lang="en-US" sz="4400" dirty="0">
                <a:latin typeface="Calibri" panose="020F0502020204030204" pitchFamily="34" charset="0"/>
                <a:cs typeface="Calibri" panose="020F0502020204030204" pitchFamily="34" charset="0"/>
              </a:rPr>
            </a:br>
            <a:br>
              <a:rPr lang="en-US" sz="4400" dirty="0">
                <a:latin typeface="Calibri" panose="020F0502020204030204" pitchFamily="34" charset="0"/>
                <a:cs typeface="Calibri" panose="020F0502020204030204" pitchFamily="34" charset="0"/>
              </a:rPr>
            </a:br>
            <a:r>
              <a:rPr lang="en-US" sz="4400" dirty="0">
                <a:latin typeface="Calibri"/>
                <a:cs typeface="Calibri"/>
              </a:rPr>
              <a:t>Implementation</a:t>
            </a:r>
          </a:p>
        </p:txBody>
      </p:sp>
      <p:sp>
        <p:nvSpPr>
          <p:cNvPr id="3" name="Subtitle 2"/>
          <p:cNvSpPr>
            <a:spLocks noGrp="1"/>
          </p:cNvSpPr>
          <p:nvPr>
            <p:ph type="subTitle" idx="1"/>
          </p:nvPr>
        </p:nvSpPr>
        <p:spPr>
          <a:xfrm>
            <a:off x="4996069" y="4311029"/>
            <a:ext cx="6983895" cy="1655762"/>
          </a:xfrm>
        </p:spPr>
        <p:txBody>
          <a:bodyPr>
            <a:normAutofit/>
          </a:bodyPr>
          <a:lstStyle/>
          <a:p>
            <a:r>
              <a:rPr lang="en-US" dirty="0">
                <a:latin typeface="Calibri" panose="020F0502020204030204" pitchFamily="34" charset="0"/>
                <a:cs typeface="Calibri" panose="020F0502020204030204" pitchFamily="34" charset="0"/>
              </a:rPr>
              <a:t>Presenters:-</a:t>
            </a:r>
          </a:p>
          <a:p>
            <a:r>
              <a:rPr lang="en-US" b="1" dirty="0">
                <a:latin typeface="Calibri" panose="020F0502020204030204" pitchFamily="34" charset="0"/>
                <a:cs typeface="Calibri" panose="020F0502020204030204" pitchFamily="34" charset="0"/>
              </a:rPr>
              <a:t>Arul Raj (1001704417)</a:t>
            </a:r>
          </a:p>
          <a:p>
            <a:r>
              <a:rPr lang="en-US" b="1" dirty="0">
                <a:latin typeface="Calibri" panose="020F0502020204030204" pitchFamily="34" charset="0"/>
                <a:cs typeface="Calibri" panose="020F0502020204030204" pitchFamily="34" charset="0"/>
              </a:rPr>
              <a:t>Divya Saxena (1001773376)</a:t>
            </a:r>
          </a:p>
        </p:txBody>
      </p:sp>
      <p:sp>
        <p:nvSpPr>
          <p:cNvPr id="5" name="Footer Placeholder 4">
            <a:extLst>
              <a:ext uri="{FF2B5EF4-FFF2-40B4-BE49-F238E27FC236}">
                <a16:creationId xmlns:a16="http://schemas.microsoft.com/office/drawing/2014/main" id="{365695C4-0EF5-B748-85D9-F0F3FC2DA9F9}"/>
              </a:ext>
            </a:extLst>
          </p:cNvPr>
          <p:cNvSpPr>
            <a:spLocks noGrp="1"/>
          </p:cNvSpPr>
          <p:nvPr>
            <p:ph type="ftr" sz="quarter" idx="11"/>
          </p:nvPr>
        </p:nvSpPr>
        <p:spPr/>
        <p:txBody>
          <a:bodyPr/>
          <a:lstStyle/>
          <a:p>
            <a:r>
              <a:rPr lang="en-US" dirty="0"/>
              <a:t>CSE-6363-002-Machine Learning</a:t>
            </a:r>
          </a:p>
        </p:txBody>
      </p:sp>
      <p:sp>
        <p:nvSpPr>
          <p:cNvPr id="6" name="Slide Number Placeholder 5">
            <a:extLst>
              <a:ext uri="{FF2B5EF4-FFF2-40B4-BE49-F238E27FC236}">
                <a16:creationId xmlns:a16="http://schemas.microsoft.com/office/drawing/2014/main" id="{ECD086D8-38A2-1445-99A9-DAB16BAD97F5}"/>
              </a:ext>
            </a:extLst>
          </p:cNvPr>
          <p:cNvSpPr>
            <a:spLocks noGrp="1"/>
          </p:cNvSpPr>
          <p:nvPr>
            <p:ph type="sldNum" sz="quarter" idx="12"/>
          </p:nvPr>
        </p:nvSpPr>
        <p:spPr/>
        <p:txBody>
          <a:bodyPr/>
          <a:lstStyle/>
          <a:p>
            <a:fld id="{C6F12CB2-7F2C-47B9-AE70-22A94B49F233}" type="slidenum">
              <a:rPr lang="en-US" smtClean="0"/>
              <a:t>1</a:t>
            </a:fld>
            <a:endParaRPr lang="en-US"/>
          </a:p>
        </p:txBody>
      </p:sp>
    </p:spTree>
    <p:extLst>
      <p:ext uri="{BB962C8B-B14F-4D97-AF65-F5344CB8AC3E}">
        <p14:creationId xmlns:p14="http://schemas.microsoft.com/office/powerpoint/2010/main" val="72092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0E38-D34A-C74E-94BA-DCF32AEED799}"/>
              </a:ext>
            </a:extLst>
          </p:cNvPr>
          <p:cNvSpPr>
            <a:spLocks noGrp="1"/>
          </p:cNvSpPr>
          <p:nvPr>
            <p:ph type="title"/>
          </p:nvPr>
        </p:nvSpPr>
        <p:spPr/>
        <p:txBody>
          <a:bodyPr>
            <a:normAutofit/>
          </a:bodyPr>
          <a:lstStyle/>
          <a:p>
            <a:r>
              <a:rPr lang="en-US" sz="4000" dirty="0">
                <a:latin typeface="Times New Roman"/>
                <a:cs typeface="Times New Roman"/>
              </a:rPr>
              <a:t>Celebrity Face Recognition- Dataset Visualization</a:t>
            </a:r>
            <a:endParaRPr lang="en-US" sz="4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7D17D74-0071-2A42-BED7-DF617C6ACE1C}"/>
              </a:ext>
            </a:extLst>
          </p:cNvPr>
          <p:cNvSpPr>
            <a:spLocks noGrp="1"/>
          </p:cNvSpPr>
          <p:nvPr>
            <p:ph type="ftr" sz="quarter" idx="11"/>
          </p:nvPr>
        </p:nvSpPr>
        <p:spPr/>
        <p:txBody>
          <a:bodyPr/>
          <a:lstStyle/>
          <a:p>
            <a:r>
              <a:rPr lang="en-US"/>
              <a:t>CSE-6363-002-Machine Learning</a:t>
            </a:r>
          </a:p>
        </p:txBody>
      </p:sp>
      <p:sp>
        <p:nvSpPr>
          <p:cNvPr id="5" name="Slide Number Placeholder 4">
            <a:extLst>
              <a:ext uri="{FF2B5EF4-FFF2-40B4-BE49-F238E27FC236}">
                <a16:creationId xmlns:a16="http://schemas.microsoft.com/office/drawing/2014/main" id="{4E22A2A1-8173-1B40-9335-9376F07FE519}"/>
              </a:ext>
            </a:extLst>
          </p:cNvPr>
          <p:cNvSpPr>
            <a:spLocks noGrp="1"/>
          </p:cNvSpPr>
          <p:nvPr>
            <p:ph type="sldNum" sz="quarter" idx="12"/>
          </p:nvPr>
        </p:nvSpPr>
        <p:spPr/>
        <p:txBody>
          <a:bodyPr/>
          <a:lstStyle/>
          <a:p>
            <a:fld id="{C6F12CB2-7F2C-47B9-AE70-22A94B49F233}" type="slidenum">
              <a:rPr lang="en-US" smtClean="0"/>
              <a:t>10</a:t>
            </a:fld>
            <a:endParaRPr lang="en-US"/>
          </a:p>
        </p:txBody>
      </p:sp>
      <p:sp>
        <p:nvSpPr>
          <p:cNvPr id="9" name="Rectangle 4">
            <a:extLst>
              <a:ext uri="{FF2B5EF4-FFF2-40B4-BE49-F238E27FC236}">
                <a16:creationId xmlns:a16="http://schemas.microsoft.com/office/drawing/2014/main" id="{B6568785-B33F-3B4A-AD04-C71D3EB96D01}"/>
              </a:ext>
            </a:extLst>
          </p:cNvPr>
          <p:cNvSpPr>
            <a:spLocks noChangeArrowheads="1"/>
          </p:cNvSpPr>
          <p:nvPr/>
        </p:nvSpPr>
        <p:spPr bwMode="auto">
          <a:xfrm flipV="1">
            <a:off x="2086885" y="2105890"/>
            <a:ext cx="132293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6" name="Picture 6" descr="A picture containing large, people, white, holding&#10;&#10;Description generated with very high confidence">
            <a:extLst>
              <a:ext uri="{FF2B5EF4-FFF2-40B4-BE49-F238E27FC236}">
                <a16:creationId xmlns:a16="http://schemas.microsoft.com/office/drawing/2014/main" id="{F4C38BEC-C6C8-4F54-8108-AFA8D6529D67}"/>
              </a:ext>
            </a:extLst>
          </p:cNvPr>
          <p:cNvPicPr>
            <a:picLocks noChangeAspect="1"/>
          </p:cNvPicPr>
          <p:nvPr/>
        </p:nvPicPr>
        <p:blipFill>
          <a:blip r:embed="rId2"/>
          <a:stretch>
            <a:fillRect/>
          </a:stretch>
        </p:blipFill>
        <p:spPr>
          <a:xfrm>
            <a:off x="583721" y="3019826"/>
            <a:ext cx="8522897" cy="3262502"/>
          </a:xfrm>
          <a:prstGeom prst="rect">
            <a:avLst/>
          </a:prstGeom>
        </p:spPr>
      </p:pic>
      <p:sp>
        <p:nvSpPr>
          <p:cNvPr id="8" name="TextBox 7">
            <a:extLst>
              <a:ext uri="{FF2B5EF4-FFF2-40B4-BE49-F238E27FC236}">
                <a16:creationId xmlns:a16="http://schemas.microsoft.com/office/drawing/2014/main" id="{936ECB05-4B26-4047-A231-397CFE0D762F}"/>
              </a:ext>
            </a:extLst>
          </p:cNvPr>
          <p:cNvSpPr txBox="1"/>
          <p:nvPr/>
        </p:nvSpPr>
        <p:spPr>
          <a:xfrm>
            <a:off x="971910" y="1805796"/>
            <a:ext cx="104063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alibri"/>
                <a:ea typeface="+mn-lt"/>
                <a:cs typeface="Calibri"/>
              </a:rPr>
              <a:t>To embed the dataset into 2D space for displaying identity clusters, </a:t>
            </a:r>
            <a:r>
              <a:rPr lang="en-US" b="1" dirty="0">
                <a:latin typeface="Calibri"/>
                <a:ea typeface="+mn-lt"/>
                <a:cs typeface="Calibri"/>
              </a:rPr>
              <a:t>t-distributed Stochastic Neighbor Embedding (t-SNE)</a:t>
            </a:r>
            <a:r>
              <a:rPr lang="en-US" dirty="0">
                <a:latin typeface="Calibri"/>
                <a:ea typeface="+mn-lt"/>
                <a:cs typeface="Calibri"/>
              </a:rPr>
              <a:t> is applied to the 128-dimensional embedding vectors.</a:t>
            </a:r>
          </a:p>
          <a:p>
            <a:pPr marL="285750" indent="-285750">
              <a:buFont typeface="Arial"/>
              <a:buChar char="•"/>
            </a:pPr>
            <a:endParaRPr lang="en-US" dirty="0">
              <a:latin typeface="Calibri"/>
              <a:ea typeface="+mn-lt"/>
              <a:cs typeface="Calibri"/>
            </a:endParaRPr>
          </a:p>
          <a:p>
            <a:pPr marL="285750" indent="-285750">
              <a:buFont typeface="Arial"/>
              <a:buChar char="•"/>
            </a:pPr>
            <a:r>
              <a:rPr lang="en-US" dirty="0">
                <a:latin typeface="Calibri"/>
                <a:ea typeface="+mn-lt"/>
                <a:cs typeface="Calibri"/>
              </a:rPr>
              <a:t>Except from a few outliers, identity clusters are well separated.</a:t>
            </a:r>
          </a:p>
        </p:txBody>
      </p:sp>
    </p:spTree>
    <p:extLst>
      <p:ext uri="{BB962C8B-B14F-4D97-AF65-F5344CB8AC3E}">
        <p14:creationId xmlns:p14="http://schemas.microsoft.com/office/powerpoint/2010/main" val="362026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0E38-D34A-C74E-94BA-DCF32AEED799}"/>
              </a:ext>
            </a:extLst>
          </p:cNvPr>
          <p:cNvSpPr>
            <a:spLocks noGrp="1"/>
          </p:cNvSpPr>
          <p:nvPr>
            <p:ph type="title"/>
          </p:nvPr>
        </p:nvSpPr>
        <p:spPr/>
        <p:txBody>
          <a:bodyPr>
            <a:normAutofit/>
          </a:bodyPr>
          <a:lstStyle/>
          <a:p>
            <a:r>
              <a:rPr lang="en-US" sz="4000" dirty="0">
                <a:latin typeface="Times New Roman"/>
                <a:cs typeface="Times New Roman"/>
              </a:rPr>
              <a:t>Celebrity Face Recognition- References</a:t>
            </a:r>
            <a:endParaRPr lang="en-US" sz="4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7D17D74-0071-2A42-BED7-DF617C6ACE1C}"/>
              </a:ext>
            </a:extLst>
          </p:cNvPr>
          <p:cNvSpPr>
            <a:spLocks noGrp="1"/>
          </p:cNvSpPr>
          <p:nvPr>
            <p:ph type="ftr" sz="quarter" idx="11"/>
          </p:nvPr>
        </p:nvSpPr>
        <p:spPr/>
        <p:txBody>
          <a:bodyPr/>
          <a:lstStyle/>
          <a:p>
            <a:r>
              <a:rPr lang="en-US"/>
              <a:t>CSE-6363-002-Machine Learning</a:t>
            </a:r>
          </a:p>
        </p:txBody>
      </p:sp>
      <p:sp>
        <p:nvSpPr>
          <p:cNvPr id="5" name="Slide Number Placeholder 4">
            <a:extLst>
              <a:ext uri="{FF2B5EF4-FFF2-40B4-BE49-F238E27FC236}">
                <a16:creationId xmlns:a16="http://schemas.microsoft.com/office/drawing/2014/main" id="{4E22A2A1-8173-1B40-9335-9376F07FE519}"/>
              </a:ext>
            </a:extLst>
          </p:cNvPr>
          <p:cNvSpPr>
            <a:spLocks noGrp="1"/>
          </p:cNvSpPr>
          <p:nvPr>
            <p:ph type="sldNum" sz="quarter" idx="12"/>
          </p:nvPr>
        </p:nvSpPr>
        <p:spPr/>
        <p:txBody>
          <a:bodyPr/>
          <a:lstStyle/>
          <a:p>
            <a:fld id="{C6F12CB2-7F2C-47B9-AE70-22A94B49F233}" type="slidenum">
              <a:rPr lang="en-US" smtClean="0"/>
              <a:t>11</a:t>
            </a:fld>
            <a:endParaRPr lang="en-US"/>
          </a:p>
        </p:txBody>
      </p:sp>
      <p:sp>
        <p:nvSpPr>
          <p:cNvPr id="9" name="Rectangle 4">
            <a:extLst>
              <a:ext uri="{FF2B5EF4-FFF2-40B4-BE49-F238E27FC236}">
                <a16:creationId xmlns:a16="http://schemas.microsoft.com/office/drawing/2014/main" id="{B6568785-B33F-3B4A-AD04-C71D3EB96D01}"/>
              </a:ext>
            </a:extLst>
          </p:cNvPr>
          <p:cNvSpPr>
            <a:spLocks noChangeArrowheads="1"/>
          </p:cNvSpPr>
          <p:nvPr/>
        </p:nvSpPr>
        <p:spPr bwMode="auto">
          <a:xfrm flipV="1">
            <a:off x="2086885" y="2105890"/>
            <a:ext cx="132293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936ECB05-4B26-4047-A231-397CFE0D762F}"/>
              </a:ext>
            </a:extLst>
          </p:cNvPr>
          <p:cNvSpPr txBox="1"/>
          <p:nvPr/>
        </p:nvSpPr>
        <p:spPr>
          <a:xfrm>
            <a:off x="971910" y="1561381"/>
            <a:ext cx="1040633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alibri"/>
                <a:ea typeface="+mn-lt"/>
                <a:cs typeface="Calibri"/>
              </a:rPr>
              <a:t>The reference we have followed for general ideas is about “Person Finder”</a:t>
            </a:r>
          </a:p>
          <a:p>
            <a:pPr marL="285750" indent="-285750">
              <a:buFont typeface="Arial"/>
              <a:buChar char="•"/>
            </a:pPr>
            <a:r>
              <a:rPr lang="en-US" dirty="0">
                <a:latin typeface="Calibri"/>
                <a:ea typeface="+mn-lt"/>
                <a:cs typeface="Calibri"/>
                <a:hlinkClick r:id="rId2">
                  <a:extLst>
                    <a:ext uri="{A12FA001-AC4F-418D-AE19-62706E023703}">
                      <ahyp:hlinkClr xmlns:ahyp="http://schemas.microsoft.com/office/drawing/2018/hyperlinkcolor" val="tx"/>
                    </a:ext>
                  </a:extLst>
                </a:hlinkClick>
              </a:rPr>
              <a:t>https://www.google.com/url?sa=t&amp;rct=j&amp;q=&amp;esrc=s&amp;source=web&amp;cd=2&amp;cad=rja&amp;uact=8&amp;ved=2ahUKEwjXi_L1jbvnAhVGIqwKHTJlDNQQFjABegQIAhAB&amp;url=https%3A%2F%2Farxiv.org%2Fpdf%2F1302.6379&amp;usg=AOvVaw3T9G28b-P1ECXauRR-dskp</a:t>
            </a:r>
          </a:p>
          <a:p>
            <a:pPr marL="285750" indent="-285750">
              <a:buFont typeface="Arial"/>
              <a:buChar char="•"/>
            </a:pPr>
            <a:endParaRPr lang="en-US" dirty="0">
              <a:latin typeface="Calibri"/>
              <a:ea typeface="+mn-lt"/>
              <a:cs typeface="Calibri"/>
            </a:endParaRPr>
          </a:p>
          <a:p>
            <a:pPr marL="285750" indent="-285750">
              <a:buFont typeface="Arial"/>
              <a:buChar char="•"/>
            </a:pPr>
            <a:r>
              <a:rPr lang="en-US" dirty="0">
                <a:latin typeface="Calibri"/>
                <a:ea typeface="+mn-lt"/>
                <a:cs typeface="Calibri"/>
              </a:rPr>
              <a:t>What we have followed/used from this reference paper is the below flowchart.</a:t>
            </a:r>
          </a:p>
          <a:p>
            <a:pPr marL="285750" indent="-285750">
              <a:buFont typeface="Arial"/>
              <a:buChar char="•"/>
            </a:pPr>
            <a:r>
              <a:rPr lang="en-US" dirty="0">
                <a:latin typeface="Calibri"/>
                <a:ea typeface="+mn-lt"/>
                <a:cs typeface="Calibri"/>
              </a:rPr>
              <a:t>And the Support Vector Machine classifier.</a:t>
            </a:r>
          </a:p>
        </p:txBody>
      </p:sp>
      <p:pic>
        <p:nvPicPr>
          <p:cNvPr id="3" name="Picture 6" descr="A picture containing screenshot&#10;&#10;Description generated with very high confidence">
            <a:extLst>
              <a:ext uri="{FF2B5EF4-FFF2-40B4-BE49-F238E27FC236}">
                <a16:creationId xmlns:a16="http://schemas.microsoft.com/office/drawing/2014/main" id="{2FDD53B9-1DF6-47BA-82C1-EEA643640C44}"/>
              </a:ext>
            </a:extLst>
          </p:cNvPr>
          <p:cNvPicPr>
            <a:picLocks noChangeAspect="1"/>
          </p:cNvPicPr>
          <p:nvPr/>
        </p:nvPicPr>
        <p:blipFill>
          <a:blip r:embed="rId3"/>
          <a:stretch>
            <a:fillRect/>
          </a:stretch>
        </p:blipFill>
        <p:spPr>
          <a:xfrm>
            <a:off x="6176512" y="3282321"/>
            <a:ext cx="3533955" cy="2924414"/>
          </a:xfrm>
          <a:prstGeom prst="rect">
            <a:avLst/>
          </a:prstGeom>
        </p:spPr>
      </p:pic>
      <p:sp>
        <p:nvSpPr>
          <p:cNvPr id="11" name="Cloud 10">
            <a:extLst>
              <a:ext uri="{FF2B5EF4-FFF2-40B4-BE49-F238E27FC236}">
                <a16:creationId xmlns:a16="http://schemas.microsoft.com/office/drawing/2014/main" id="{1493F977-84A0-4316-BAA6-C895C5CDA580}"/>
              </a:ext>
            </a:extLst>
          </p:cNvPr>
          <p:cNvSpPr/>
          <p:nvPr/>
        </p:nvSpPr>
        <p:spPr>
          <a:xfrm>
            <a:off x="979637" y="3661015"/>
            <a:ext cx="4284451" cy="2185357"/>
          </a:xfrm>
          <a:prstGeom prst="cloud">
            <a:avLst/>
          </a:prstGeom>
          <a:solidFill>
            <a:srgbClr val="07B8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a:solidFill>
                  <a:schemeClr val="bg1"/>
                </a:solidFill>
              </a:rPr>
              <a:t>Extension:</a:t>
            </a:r>
          </a:p>
          <a:p>
            <a:pPr algn="ctr"/>
            <a:endParaRPr lang="en-US" dirty="0">
              <a:solidFill>
                <a:schemeClr val="bg1"/>
              </a:solidFill>
            </a:endParaRPr>
          </a:p>
          <a:p>
            <a:pPr algn="ctr"/>
            <a:r>
              <a:rPr lang="en-US" dirty="0">
                <a:solidFill>
                  <a:schemeClr val="bg1"/>
                </a:solidFill>
              </a:rPr>
              <a:t>Added the recognition feature for celebrities using neural networks with Keras.</a:t>
            </a:r>
          </a:p>
        </p:txBody>
      </p:sp>
    </p:spTree>
    <p:extLst>
      <p:ext uri="{BB962C8B-B14F-4D97-AF65-F5344CB8AC3E}">
        <p14:creationId xmlns:p14="http://schemas.microsoft.com/office/powerpoint/2010/main" val="1133417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0E38-D34A-C74E-94BA-DCF32AEED799}"/>
              </a:ext>
            </a:extLst>
          </p:cNvPr>
          <p:cNvSpPr>
            <a:spLocks noGrp="1"/>
          </p:cNvSpPr>
          <p:nvPr>
            <p:ph type="title"/>
          </p:nvPr>
        </p:nvSpPr>
        <p:spPr/>
        <p:txBody>
          <a:bodyPr>
            <a:normAutofit/>
          </a:bodyPr>
          <a:lstStyle/>
          <a:p>
            <a:r>
              <a:rPr lang="en-US" sz="4000" dirty="0">
                <a:latin typeface="Times New Roman"/>
                <a:cs typeface="Times New Roman"/>
              </a:rPr>
              <a:t>COCO Realtime Multiple Object Detection</a:t>
            </a:r>
            <a:endParaRPr lang="en-US" sz="4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7D17D74-0071-2A42-BED7-DF617C6ACE1C}"/>
              </a:ext>
            </a:extLst>
          </p:cNvPr>
          <p:cNvSpPr>
            <a:spLocks noGrp="1"/>
          </p:cNvSpPr>
          <p:nvPr>
            <p:ph type="ftr" sz="quarter" idx="11"/>
          </p:nvPr>
        </p:nvSpPr>
        <p:spPr/>
        <p:txBody>
          <a:bodyPr/>
          <a:lstStyle/>
          <a:p>
            <a:r>
              <a:rPr lang="en-US"/>
              <a:t>CSE-6363-002-Machine Learning</a:t>
            </a:r>
          </a:p>
        </p:txBody>
      </p:sp>
      <p:sp>
        <p:nvSpPr>
          <p:cNvPr id="5" name="Slide Number Placeholder 4">
            <a:extLst>
              <a:ext uri="{FF2B5EF4-FFF2-40B4-BE49-F238E27FC236}">
                <a16:creationId xmlns:a16="http://schemas.microsoft.com/office/drawing/2014/main" id="{4E22A2A1-8173-1B40-9335-9376F07FE519}"/>
              </a:ext>
            </a:extLst>
          </p:cNvPr>
          <p:cNvSpPr>
            <a:spLocks noGrp="1"/>
          </p:cNvSpPr>
          <p:nvPr>
            <p:ph type="sldNum" sz="quarter" idx="12"/>
          </p:nvPr>
        </p:nvSpPr>
        <p:spPr/>
        <p:txBody>
          <a:bodyPr/>
          <a:lstStyle/>
          <a:p>
            <a:fld id="{C6F12CB2-7F2C-47B9-AE70-22A94B49F233}" type="slidenum">
              <a:rPr lang="en-US" smtClean="0"/>
              <a:t>12</a:t>
            </a:fld>
            <a:endParaRPr lang="en-US"/>
          </a:p>
        </p:txBody>
      </p:sp>
      <p:sp>
        <p:nvSpPr>
          <p:cNvPr id="9" name="Rectangle 4">
            <a:extLst>
              <a:ext uri="{FF2B5EF4-FFF2-40B4-BE49-F238E27FC236}">
                <a16:creationId xmlns:a16="http://schemas.microsoft.com/office/drawing/2014/main" id="{B6568785-B33F-3B4A-AD04-C71D3EB96D01}"/>
              </a:ext>
            </a:extLst>
          </p:cNvPr>
          <p:cNvSpPr>
            <a:spLocks noChangeArrowheads="1"/>
          </p:cNvSpPr>
          <p:nvPr/>
        </p:nvSpPr>
        <p:spPr bwMode="auto">
          <a:xfrm flipV="1">
            <a:off x="2086885" y="2105890"/>
            <a:ext cx="132293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0DDB69E0-C8FF-4B9F-A859-6ACDA4B167BA}"/>
              </a:ext>
            </a:extLst>
          </p:cNvPr>
          <p:cNvSpPr txBox="1"/>
          <p:nvPr/>
        </p:nvSpPr>
        <p:spPr>
          <a:xfrm>
            <a:off x="842514" y="1719532"/>
            <a:ext cx="888233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alibri"/>
                <a:ea typeface="+mn-lt"/>
                <a:cs typeface="Calibri"/>
              </a:rPr>
              <a:t>The COCO dataset is already pre-processed, therefore no need for pre-processing.</a:t>
            </a:r>
            <a:endParaRPr lang="en-US" dirty="0">
              <a:latin typeface="Trebuchet MS" panose="020B0603020202020204"/>
              <a:ea typeface="+mn-lt"/>
              <a:cs typeface="Calibri"/>
            </a:endParaRPr>
          </a:p>
          <a:p>
            <a:pPr marL="285750" indent="-285750">
              <a:buFont typeface="Arial"/>
              <a:buChar char="•"/>
            </a:pPr>
            <a:endParaRPr lang="en-US" dirty="0">
              <a:latin typeface="Calibri"/>
              <a:ea typeface="+mn-lt"/>
              <a:cs typeface="Calibri"/>
            </a:endParaRPr>
          </a:p>
          <a:p>
            <a:pPr marL="285750" indent="-285750">
              <a:buFont typeface="Arial"/>
              <a:buChar char="•"/>
            </a:pPr>
            <a:r>
              <a:rPr lang="en-US" dirty="0">
                <a:latin typeface="Calibri"/>
                <a:ea typeface="+mn-lt"/>
                <a:cs typeface="Calibri"/>
              </a:rPr>
              <a:t>The dataset images or videos will be given as input to YOLO network that has been trained on COCO dataset.</a:t>
            </a:r>
            <a:endParaRPr lang="en-US" dirty="0">
              <a:latin typeface="Trebuchet MS" panose="020B0603020202020204"/>
              <a:ea typeface="+mn-lt"/>
              <a:cs typeface="Calibri"/>
            </a:endParaRPr>
          </a:p>
          <a:p>
            <a:pPr marL="285750" indent="-285750">
              <a:buFont typeface="Arial"/>
              <a:buChar char="•"/>
            </a:pPr>
            <a:endParaRPr lang="en-US" dirty="0">
              <a:latin typeface="Calibri"/>
              <a:ea typeface="+mn-lt"/>
              <a:cs typeface="Calibri"/>
            </a:endParaRPr>
          </a:p>
          <a:p>
            <a:pPr marL="285750" indent="-285750">
              <a:buFont typeface="Arial"/>
              <a:buChar char="•"/>
            </a:pPr>
            <a:r>
              <a:rPr lang="en-US" dirty="0">
                <a:latin typeface="Calibri"/>
                <a:ea typeface="+mn-lt"/>
                <a:cs typeface="Calibri"/>
              </a:rPr>
              <a:t>The videos for input will be taken from the /videos folder in the project directory.</a:t>
            </a:r>
            <a:endParaRPr lang="en-US" dirty="0">
              <a:latin typeface="Trebuchet MS" panose="020B0603020202020204"/>
              <a:ea typeface="+mn-lt"/>
              <a:cs typeface="Calibri"/>
            </a:endParaRPr>
          </a:p>
          <a:p>
            <a:pPr marL="285750" indent="-285750">
              <a:buFont typeface="Arial"/>
              <a:buChar char="•"/>
            </a:pPr>
            <a:endParaRPr lang="en-US" dirty="0">
              <a:latin typeface="Calibri"/>
              <a:ea typeface="+mn-lt"/>
              <a:cs typeface="Calibri"/>
            </a:endParaRPr>
          </a:p>
          <a:p>
            <a:pPr marL="285750" indent="-285750">
              <a:buFont typeface="Arial"/>
              <a:buChar char="•"/>
            </a:pPr>
            <a:r>
              <a:rPr lang="en-US" dirty="0">
                <a:latin typeface="Calibri"/>
                <a:ea typeface="+mn-lt"/>
                <a:cs typeface="Calibri"/>
              </a:rPr>
              <a:t>The output video with the bounding boxes with labels will be stored in the folder /output in the project directory.</a:t>
            </a:r>
          </a:p>
        </p:txBody>
      </p:sp>
    </p:spTree>
    <p:extLst>
      <p:ext uri="{BB962C8B-B14F-4D97-AF65-F5344CB8AC3E}">
        <p14:creationId xmlns:p14="http://schemas.microsoft.com/office/powerpoint/2010/main" val="1122508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0E38-D34A-C74E-94BA-DCF32AEED799}"/>
              </a:ext>
            </a:extLst>
          </p:cNvPr>
          <p:cNvSpPr>
            <a:spLocks noGrp="1"/>
          </p:cNvSpPr>
          <p:nvPr>
            <p:ph type="title"/>
          </p:nvPr>
        </p:nvSpPr>
        <p:spPr/>
        <p:txBody>
          <a:bodyPr>
            <a:normAutofit/>
          </a:bodyPr>
          <a:lstStyle/>
          <a:p>
            <a:r>
              <a:rPr lang="en-US" sz="4000" dirty="0">
                <a:latin typeface="Times New Roman"/>
                <a:cs typeface="Times New Roman"/>
              </a:rPr>
              <a:t>COCO Realtime Multiple Object Detection</a:t>
            </a:r>
            <a:endParaRPr lang="en-US" sz="4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7D17D74-0071-2A42-BED7-DF617C6ACE1C}"/>
              </a:ext>
            </a:extLst>
          </p:cNvPr>
          <p:cNvSpPr>
            <a:spLocks noGrp="1"/>
          </p:cNvSpPr>
          <p:nvPr>
            <p:ph type="ftr" sz="quarter" idx="11"/>
          </p:nvPr>
        </p:nvSpPr>
        <p:spPr/>
        <p:txBody>
          <a:bodyPr/>
          <a:lstStyle/>
          <a:p>
            <a:r>
              <a:rPr lang="en-US"/>
              <a:t>CSE-6363-002-Machine Learning</a:t>
            </a:r>
          </a:p>
        </p:txBody>
      </p:sp>
      <p:sp>
        <p:nvSpPr>
          <p:cNvPr id="5" name="Slide Number Placeholder 4">
            <a:extLst>
              <a:ext uri="{FF2B5EF4-FFF2-40B4-BE49-F238E27FC236}">
                <a16:creationId xmlns:a16="http://schemas.microsoft.com/office/drawing/2014/main" id="{4E22A2A1-8173-1B40-9335-9376F07FE519}"/>
              </a:ext>
            </a:extLst>
          </p:cNvPr>
          <p:cNvSpPr>
            <a:spLocks noGrp="1"/>
          </p:cNvSpPr>
          <p:nvPr>
            <p:ph type="sldNum" sz="quarter" idx="12"/>
          </p:nvPr>
        </p:nvSpPr>
        <p:spPr/>
        <p:txBody>
          <a:bodyPr/>
          <a:lstStyle/>
          <a:p>
            <a:fld id="{C6F12CB2-7F2C-47B9-AE70-22A94B49F233}" type="slidenum">
              <a:rPr lang="en-US" smtClean="0"/>
              <a:t>13</a:t>
            </a:fld>
            <a:endParaRPr lang="en-US"/>
          </a:p>
        </p:txBody>
      </p:sp>
      <p:sp>
        <p:nvSpPr>
          <p:cNvPr id="9" name="Rectangle 4">
            <a:extLst>
              <a:ext uri="{FF2B5EF4-FFF2-40B4-BE49-F238E27FC236}">
                <a16:creationId xmlns:a16="http://schemas.microsoft.com/office/drawing/2014/main" id="{B6568785-B33F-3B4A-AD04-C71D3EB96D01}"/>
              </a:ext>
            </a:extLst>
          </p:cNvPr>
          <p:cNvSpPr>
            <a:spLocks noChangeArrowheads="1"/>
          </p:cNvSpPr>
          <p:nvPr/>
        </p:nvSpPr>
        <p:spPr bwMode="auto">
          <a:xfrm flipV="1">
            <a:off x="2086885" y="2105890"/>
            <a:ext cx="132293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6" name="Picture 6" descr="A picture containing computer, screen, monitor, playing&#10;&#10;Description generated with very high confidence">
            <a:extLst>
              <a:ext uri="{FF2B5EF4-FFF2-40B4-BE49-F238E27FC236}">
                <a16:creationId xmlns:a16="http://schemas.microsoft.com/office/drawing/2014/main" id="{7894BFD6-5D9B-4E53-85CE-D8B999F69550}"/>
              </a:ext>
            </a:extLst>
          </p:cNvPr>
          <p:cNvPicPr>
            <a:picLocks noChangeAspect="1"/>
          </p:cNvPicPr>
          <p:nvPr/>
        </p:nvPicPr>
        <p:blipFill>
          <a:blip r:embed="rId2"/>
          <a:stretch>
            <a:fillRect/>
          </a:stretch>
        </p:blipFill>
        <p:spPr>
          <a:xfrm>
            <a:off x="1791419" y="1650286"/>
            <a:ext cx="7832784" cy="4333807"/>
          </a:xfrm>
          <a:prstGeom prst="rect">
            <a:avLst/>
          </a:prstGeom>
        </p:spPr>
      </p:pic>
    </p:spTree>
    <p:extLst>
      <p:ext uri="{BB962C8B-B14F-4D97-AF65-F5344CB8AC3E}">
        <p14:creationId xmlns:p14="http://schemas.microsoft.com/office/powerpoint/2010/main" val="4101404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0E38-D34A-C74E-94BA-DCF32AEED799}"/>
              </a:ext>
            </a:extLst>
          </p:cNvPr>
          <p:cNvSpPr>
            <a:spLocks noGrp="1"/>
          </p:cNvSpPr>
          <p:nvPr>
            <p:ph type="title"/>
          </p:nvPr>
        </p:nvSpPr>
        <p:spPr/>
        <p:txBody>
          <a:bodyPr>
            <a:normAutofit/>
          </a:bodyPr>
          <a:lstStyle/>
          <a:p>
            <a:r>
              <a:rPr lang="en-US" sz="4000" dirty="0">
                <a:latin typeface="Times New Roman"/>
                <a:cs typeface="Times New Roman"/>
              </a:rPr>
              <a:t>COCO Realtime Multiple Object Detection</a:t>
            </a:r>
            <a:endParaRPr lang="en-US" sz="4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7D17D74-0071-2A42-BED7-DF617C6ACE1C}"/>
              </a:ext>
            </a:extLst>
          </p:cNvPr>
          <p:cNvSpPr>
            <a:spLocks noGrp="1"/>
          </p:cNvSpPr>
          <p:nvPr>
            <p:ph type="ftr" sz="quarter" idx="11"/>
          </p:nvPr>
        </p:nvSpPr>
        <p:spPr/>
        <p:txBody>
          <a:bodyPr/>
          <a:lstStyle/>
          <a:p>
            <a:r>
              <a:rPr lang="en-US"/>
              <a:t>CSE-6363-002-Machine Learning</a:t>
            </a:r>
          </a:p>
        </p:txBody>
      </p:sp>
      <p:sp>
        <p:nvSpPr>
          <p:cNvPr id="5" name="Slide Number Placeholder 4">
            <a:extLst>
              <a:ext uri="{FF2B5EF4-FFF2-40B4-BE49-F238E27FC236}">
                <a16:creationId xmlns:a16="http://schemas.microsoft.com/office/drawing/2014/main" id="{4E22A2A1-8173-1B40-9335-9376F07FE519}"/>
              </a:ext>
            </a:extLst>
          </p:cNvPr>
          <p:cNvSpPr>
            <a:spLocks noGrp="1"/>
          </p:cNvSpPr>
          <p:nvPr>
            <p:ph type="sldNum" sz="quarter" idx="12"/>
          </p:nvPr>
        </p:nvSpPr>
        <p:spPr/>
        <p:txBody>
          <a:bodyPr/>
          <a:lstStyle/>
          <a:p>
            <a:fld id="{C6F12CB2-7F2C-47B9-AE70-22A94B49F233}" type="slidenum">
              <a:rPr lang="en-US" smtClean="0"/>
              <a:t>14</a:t>
            </a:fld>
            <a:endParaRPr lang="en-US"/>
          </a:p>
        </p:txBody>
      </p:sp>
      <p:sp>
        <p:nvSpPr>
          <p:cNvPr id="9" name="Rectangle 4">
            <a:extLst>
              <a:ext uri="{FF2B5EF4-FFF2-40B4-BE49-F238E27FC236}">
                <a16:creationId xmlns:a16="http://schemas.microsoft.com/office/drawing/2014/main" id="{B6568785-B33F-3B4A-AD04-C71D3EB96D01}"/>
              </a:ext>
            </a:extLst>
          </p:cNvPr>
          <p:cNvSpPr>
            <a:spLocks noChangeArrowheads="1"/>
          </p:cNvSpPr>
          <p:nvPr/>
        </p:nvSpPr>
        <p:spPr bwMode="auto">
          <a:xfrm flipV="1">
            <a:off x="2086885" y="2105890"/>
            <a:ext cx="132293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 name="Picture 6" descr="A picture containing indoor, items, sitting, car&#10;&#10;Description generated with very high confidence">
            <a:extLst>
              <a:ext uri="{FF2B5EF4-FFF2-40B4-BE49-F238E27FC236}">
                <a16:creationId xmlns:a16="http://schemas.microsoft.com/office/drawing/2014/main" id="{E73F2B16-62F3-4555-A4DE-C4D9A334CA8B}"/>
              </a:ext>
            </a:extLst>
          </p:cNvPr>
          <p:cNvPicPr>
            <a:picLocks noChangeAspect="1"/>
          </p:cNvPicPr>
          <p:nvPr/>
        </p:nvPicPr>
        <p:blipFill>
          <a:blip r:embed="rId2"/>
          <a:stretch>
            <a:fillRect/>
          </a:stretch>
        </p:blipFill>
        <p:spPr>
          <a:xfrm>
            <a:off x="1446364" y="1515728"/>
            <a:ext cx="8091576" cy="4775449"/>
          </a:xfrm>
          <a:prstGeom prst="rect">
            <a:avLst/>
          </a:prstGeom>
        </p:spPr>
      </p:pic>
    </p:spTree>
    <p:extLst>
      <p:ext uri="{BB962C8B-B14F-4D97-AF65-F5344CB8AC3E}">
        <p14:creationId xmlns:p14="http://schemas.microsoft.com/office/powerpoint/2010/main" val="708346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0E38-D34A-C74E-94BA-DCF32AEED799}"/>
              </a:ext>
            </a:extLst>
          </p:cNvPr>
          <p:cNvSpPr>
            <a:spLocks noGrp="1"/>
          </p:cNvSpPr>
          <p:nvPr>
            <p:ph type="title"/>
          </p:nvPr>
        </p:nvSpPr>
        <p:spPr/>
        <p:txBody>
          <a:bodyPr>
            <a:normAutofit/>
          </a:bodyPr>
          <a:lstStyle/>
          <a:p>
            <a:r>
              <a:rPr lang="en-US" sz="4000">
                <a:latin typeface="Times New Roman"/>
                <a:cs typeface="Times New Roman"/>
              </a:rPr>
              <a:t>Realtime Object Detection (Webcam)</a:t>
            </a:r>
            <a:endParaRPr lang="en-US" sz="4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7D17D74-0071-2A42-BED7-DF617C6ACE1C}"/>
              </a:ext>
            </a:extLst>
          </p:cNvPr>
          <p:cNvSpPr>
            <a:spLocks noGrp="1"/>
          </p:cNvSpPr>
          <p:nvPr>
            <p:ph type="ftr" sz="quarter" idx="11"/>
          </p:nvPr>
        </p:nvSpPr>
        <p:spPr/>
        <p:txBody>
          <a:bodyPr/>
          <a:lstStyle/>
          <a:p>
            <a:r>
              <a:rPr lang="en-US"/>
              <a:t>CSE-6363-002-Machine Learning</a:t>
            </a:r>
          </a:p>
        </p:txBody>
      </p:sp>
      <p:sp>
        <p:nvSpPr>
          <p:cNvPr id="5" name="Slide Number Placeholder 4">
            <a:extLst>
              <a:ext uri="{FF2B5EF4-FFF2-40B4-BE49-F238E27FC236}">
                <a16:creationId xmlns:a16="http://schemas.microsoft.com/office/drawing/2014/main" id="{4E22A2A1-8173-1B40-9335-9376F07FE519}"/>
              </a:ext>
            </a:extLst>
          </p:cNvPr>
          <p:cNvSpPr>
            <a:spLocks noGrp="1"/>
          </p:cNvSpPr>
          <p:nvPr>
            <p:ph type="sldNum" sz="quarter" idx="12"/>
          </p:nvPr>
        </p:nvSpPr>
        <p:spPr/>
        <p:txBody>
          <a:bodyPr/>
          <a:lstStyle/>
          <a:p>
            <a:fld id="{C6F12CB2-7F2C-47B9-AE70-22A94B49F233}" type="slidenum">
              <a:rPr lang="en-US" smtClean="0"/>
              <a:t>15</a:t>
            </a:fld>
            <a:endParaRPr lang="en-US"/>
          </a:p>
        </p:txBody>
      </p:sp>
      <p:sp>
        <p:nvSpPr>
          <p:cNvPr id="9" name="Rectangle 4">
            <a:extLst>
              <a:ext uri="{FF2B5EF4-FFF2-40B4-BE49-F238E27FC236}">
                <a16:creationId xmlns:a16="http://schemas.microsoft.com/office/drawing/2014/main" id="{B6568785-B33F-3B4A-AD04-C71D3EB96D01}"/>
              </a:ext>
            </a:extLst>
          </p:cNvPr>
          <p:cNvSpPr>
            <a:spLocks noChangeArrowheads="1"/>
          </p:cNvSpPr>
          <p:nvPr/>
        </p:nvSpPr>
        <p:spPr bwMode="auto">
          <a:xfrm flipV="1">
            <a:off x="2086885" y="2105890"/>
            <a:ext cx="132293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0DDB69E0-C8FF-4B9F-A859-6ACDA4B167BA}"/>
              </a:ext>
            </a:extLst>
          </p:cNvPr>
          <p:cNvSpPr txBox="1"/>
          <p:nvPr/>
        </p:nvSpPr>
        <p:spPr>
          <a:xfrm>
            <a:off x="842514" y="1719532"/>
            <a:ext cx="888233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alibri"/>
                <a:ea typeface="+mn-lt"/>
                <a:cs typeface="Calibri"/>
              </a:rPr>
              <a:t>The input will be captured by drawing the bounding boxes around the object to detect in real-time captured by the webcam.</a:t>
            </a:r>
          </a:p>
          <a:p>
            <a:pPr marL="285750" indent="-285750">
              <a:buFont typeface="Arial"/>
              <a:buChar char="•"/>
            </a:pPr>
            <a:r>
              <a:rPr lang="en-US" dirty="0">
                <a:latin typeface="Calibri"/>
                <a:ea typeface="+mn-lt"/>
                <a:cs typeface="Calibri"/>
              </a:rPr>
              <a:t>The input will be the video or webcam (camera) whichever argument we supply at runtime.</a:t>
            </a:r>
          </a:p>
          <a:p>
            <a:pPr marL="285750" indent="-285750">
              <a:buFont typeface="Arial"/>
              <a:buChar char="•"/>
            </a:pPr>
            <a:r>
              <a:rPr lang="en-US" dirty="0">
                <a:latin typeface="Calibri"/>
                <a:ea typeface="+mn-lt"/>
                <a:cs typeface="Calibri"/>
              </a:rPr>
              <a:t>The videos for input will be taken from the /videos folder in the project directory.</a:t>
            </a:r>
          </a:p>
          <a:p>
            <a:pPr marL="285750" indent="-285750">
              <a:buFont typeface="Arial"/>
              <a:buChar char="•"/>
            </a:pPr>
            <a:endParaRPr lang="en-US" dirty="0">
              <a:latin typeface="Calibri"/>
              <a:ea typeface="+mn-lt"/>
              <a:cs typeface="Calibri"/>
            </a:endParaRPr>
          </a:p>
          <a:p>
            <a:pPr marL="285750" indent="-285750">
              <a:buFont typeface="Arial"/>
              <a:buChar char="•"/>
            </a:pPr>
            <a:r>
              <a:rPr lang="en-US" dirty="0">
                <a:latin typeface="Calibri"/>
                <a:ea typeface="+mn-lt"/>
                <a:cs typeface="Calibri"/>
              </a:rPr>
              <a:t>We can also change the trackers by supplying the relevant tracker IDs as outlined below,</a:t>
            </a:r>
          </a:p>
          <a:p>
            <a:pPr marL="742950" lvl="1" indent="-285750">
              <a:buFont typeface="Arial"/>
              <a:buChar char="•"/>
            </a:pPr>
            <a:r>
              <a:rPr lang="en-US" dirty="0" err="1">
                <a:latin typeface="Calibri"/>
                <a:ea typeface="+mn-lt"/>
                <a:cs typeface="Calibri"/>
              </a:rPr>
              <a:t>csrt</a:t>
            </a:r>
            <a:r>
              <a:rPr lang="en-US" dirty="0">
                <a:latin typeface="Calibri"/>
                <a:ea typeface="+mn-lt"/>
                <a:cs typeface="Calibri"/>
              </a:rPr>
              <a:t>": cv2.TrackerCSRT_create</a:t>
            </a:r>
          </a:p>
          <a:p>
            <a:pPr marL="742950" lvl="1" indent="-285750">
              <a:buFont typeface="Arial"/>
              <a:buChar char="•"/>
            </a:pPr>
            <a:r>
              <a:rPr lang="en-US" dirty="0" err="1">
                <a:latin typeface="Calibri"/>
                <a:ea typeface="+mn-lt"/>
                <a:cs typeface="Calibri"/>
              </a:rPr>
              <a:t>kcf</a:t>
            </a:r>
            <a:r>
              <a:rPr lang="en-US" dirty="0">
                <a:latin typeface="Calibri"/>
                <a:ea typeface="+mn-lt"/>
                <a:cs typeface="Calibri"/>
              </a:rPr>
              <a:t>": cv2.TrackerKCF_create</a:t>
            </a:r>
          </a:p>
          <a:p>
            <a:pPr marL="742950" lvl="1" indent="-285750">
              <a:buFont typeface="Arial"/>
              <a:buChar char="•"/>
            </a:pPr>
            <a:r>
              <a:rPr lang="en-US" dirty="0">
                <a:latin typeface="Calibri"/>
                <a:ea typeface="+mn-lt"/>
                <a:cs typeface="Calibri"/>
              </a:rPr>
              <a:t>boosting": cv2.TrackerBoosting_create</a:t>
            </a:r>
            <a:endParaRPr lang="en-US">
              <a:latin typeface="Calibri"/>
              <a:ea typeface="+mn-lt"/>
              <a:cs typeface="Calibri"/>
            </a:endParaRPr>
          </a:p>
          <a:p>
            <a:pPr marL="742950" lvl="1" indent="-285750">
              <a:buFont typeface="Arial"/>
              <a:buChar char="•"/>
            </a:pPr>
            <a:r>
              <a:rPr lang="en-US" dirty="0">
                <a:latin typeface="Calibri"/>
                <a:ea typeface="+mn-lt"/>
                <a:cs typeface="Calibri"/>
              </a:rPr>
              <a:t>mil": cv2.TrackerMIL_create,</a:t>
            </a:r>
          </a:p>
          <a:p>
            <a:pPr marL="742950" lvl="1" indent="-285750">
              <a:buFont typeface="Arial"/>
              <a:buChar char="•"/>
            </a:pPr>
            <a:r>
              <a:rPr lang="en-US" dirty="0" err="1">
                <a:latin typeface="Calibri"/>
                <a:ea typeface="+mn-lt"/>
                <a:cs typeface="Calibri"/>
              </a:rPr>
              <a:t>tld</a:t>
            </a:r>
            <a:r>
              <a:rPr lang="en-US" dirty="0">
                <a:latin typeface="Calibri"/>
                <a:ea typeface="+mn-lt"/>
                <a:cs typeface="Calibri"/>
              </a:rPr>
              <a:t>": cv2.TrackerTLD_create</a:t>
            </a:r>
            <a:endParaRPr lang="en-US">
              <a:latin typeface="Calibri"/>
              <a:ea typeface="+mn-lt"/>
              <a:cs typeface="Calibri"/>
            </a:endParaRPr>
          </a:p>
          <a:p>
            <a:pPr marL="742950" lvl="1" indent="-285750">
              <a:buFont typeface="Arial"/>
              <a:buChar char="•"/>
            </a:pPr>
            <a:r>
              <a:rPr lang="en-US" dirty="0" err="1">
                <a:latin typeface="Calibri"/>
                <a:ea typeface="+mn-lt"/>
                <a:cs typeface="Calibri"/>
              </a:rPr>
              <a:t>medianflow</a:t>
            </a:r>
            <a:r>
              <a:rPr lang="en-US" dirty="0">
                <a:latin typeface="Calibri"/>
                <a:ea typeface="+mn-lt"/>
                <a:cs typeface="Calibri"/>
              </a:rPr>
              <a:t>": cv2.TrackerMedianFlow_create</a:t>
            </a:r>
          </a:p>
          <a:p>
            <a:pPr marL="742950" lvl="1" indent="-285750">
              <a:buFont typeface="Arial"/>
              <a:buChar char="•"/>
            </a:pPr>
            <a:r>
              <a:rPr lang="en-US" dirty="0" err="1">
                <a:latin typeface="Calibri"/>
                <a:ea typeface="+mn-lt"/>
                <a:cs typeface="Calibri"/>
              </a:rPr>
              <a:t>mosse</a:t>
            </a:r>
            <a:r>
              <a:rPr lang="en-US" dirty="0">
                <a:latin typeface="Calibri"/>
                <a:ea typeface="+mn-lt"/>
                <a:cs typeface="Calibri"/>
              </a:rPr>
              <a:t>": cv2.TrackerMOSSE_create</a:t>
            </a:r>
            <a:endParaRPr lang="en-US">
              <a:latin typeface="Calibri"/>
              <a:ea typeface="+mn-lt"/>
              <a:cs typeface="Calibri"/>
            </a:endParaRPr>
          </a:p>
        </p:txBody>
      </p:sp>
    </p:spTree>
    <p:extLst>
      <p:ext uri="{BB962C8B-B14F-4D97-AF65-F5344CB8AC3E}">
        <p14:creationId xmlns:p14="http://schemas.microsoft.com/office/powerpoint/2010/main" val="3029994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0E38-D34A-C74E-94BA-DCF32AEED799}"/>
              </a:ext>
            </a:extLst>
          </p:cNvPr>
          <p:cNvSpPr>
            <a:spLocks noGrp="1"/>
          </p:cNvSpPr>
          <p:nvPr>
            <p:ph type="title"/>
          </p:nvPr>
        </p:nvSpPr>
        <p:spPr/>
        <p:txBody>
          <a:bodyPr>
            <a:normAutofit/>
          </a:bodyPr>
          <a:lstStyle/>
          <a:p>
            <a:r>
              <a:rPr lang="en-US" sz="4000">
                <a:latin typeface="Times New Roman"/>
                <a:cs typeface="Times New Roman"/>
              </a:rPr>
              <a:t>Realtime Object Detection (Webcam)</a:t>
            </a:r>
            <a:endParaRPr lang="en-US" sz="4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7D17D74-0071-2A42-BED7-DF617C6ACE1C}"/>
              </a:ext>
            </a:extLst>
          </p:cNvPr>
          <p:cNvSpPr>
            <a:spLocks noGrp="1"/>
          </p:cNvSpPr>
          <p:nvPr>
            <p:ph type="ftr" sz="quarter" idx="11"/>
          </p:nvPr>
        </p:nvSpPr>
        <p:spPr/>
        <p:txBody>
          <a:bodyPr/>
          <a:lstStyle/>
          <a:p>
            <a:r>
              <a:rPr lang="en-US"/>
              <a:t>CSE-6363-002-Machine Learning</a:t>
            </a:r>
          </a:p>
        </p:txBody>
      </p:sp>
      <p:sp>
        <p:nvSpPr>
          <p:cNvPr id="5" name="Slide Number Placeholder 4">
            <a:extLst>
              <a:ext uri="{FF2B5EF4-FFF2-40B4-BE49-F238E27FC236}">
                <a16:creationId xmlns:a16="http://schemas.microsoft.com/office/drawing/2014/main" id="{4E22A2A1-8173-1B40-9335-9376F07FE519}"/>
              </a:ext>
            </a:extLst>
          </p:cNvPr>
          <p:cNvSpPr>
            <a:spLocks noGrp="1"/>
          </p:cNvSpPr>
          <p:nvPr>
            <p:ph type="sldNum" sz="quarter" idx="12"/>
          </p:nvPr>
        </p:nvSpPr>
        <p:spPr/>
        <p:txBody>
          <a:bodyPr/>
          <a:lstStyle/>
          <a:p>
            <a:fld id="{C6F12CB2-7F2C-47B9-AE70-22A94B49F233}" type="slidenum">
              <a:rPr lang="en-US" smtClean="0"/>
              <a:t>16</a:t>
            </a:fld>
            <a:endParaRPr lang="en-US"/>
          </a:p>
        </p:txBody>
      </p:sp>
      <p:sp>
        <p:nvSpPr>
          <p:cNvPr id="9" name="Rectangle 4">
            <a:extLst>
              <a:ext uri="{FF2B5EF4-FFF2-40B4-BE49-F238E27FC236}">
                <a16:creationId xmlns:a16="http://schemas.microsoft.com/office/drawing/2014/main" id="{B6568785-B33F-3B4A-AD04-C71D3EB96D01}"/>
              </a:ext>
            </a:extLst>
          </p:cNvPr>
          <p:cNvSpPr>
            <a:spLocks noChangeArrowheads="1"/>
          </p:cNvSpPr>
          <p:nvPr/>
        </p:nvSpPr>
        <p:spPr bwMode="auto">
          <a:xfrm flipV="1">
            <a:off x="2086885" y="2105890"/>
            <a:ext cx="132293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6" name="Picture 6" descr="A screenshot of a computer screen&#10;&#10;Description generated with very high confidence">
            <a:extLst>
              <a:ext uri="{FF2B5EF4-FFF2-40B4-BE49-F238E27FC236}">
                <a16:creationId xmlns:a16="http://schemas.microsoft.com/office/drawing/2014/main" id="{560CBE18-36D3-4C84-A67E-C691B7284E8B}"/>
              </a:ext>
            </a:extLst>
          </p:cNvPr>
          <p:cNvPicPr>
            <a:picLocks noChangeAspect="1"/>
          </p:cNvPicPr>
          <p:nvPr/>
        </p:nvPicPr>
        <p:blipFill>
          <a:blip r:embed="rId2"/>
          <a:stretch>
            <a:fillRect/>
          </a:stretch>
        </p:blipFill>
        <p:spPr>
          <a:xfrm>
            <a:off x="1733910" y="1489561"/>
            <a:ext cx="7343953" cy="4712763"/>
          </a:xfrm>
          <a:prstGeom prst="rect">
            <a:avLst/>
          </a:prstGeom>
        </p:spPr>
      </p:pic>
    </p:spTree>
    <p:extLst>
      <p:ext uri="{BB962C8B-B14F-4D97-AF65-F5344CB8AC3E}">
        <p14:creationId xmlns:p14="http://schemas.microsoft.com/office/powerpoint/2010/main" val="1492712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0E38-D34A-C74E-94BA-DCF32AEED799}"/>
              </a:ext>
            </a:extLst>
          </p:cNvPr>
          <p:cNvSpPr>
            <a:spLocks noGrp="1"/>
          </p:cNvSpPr>
          <p:nvPr>
            <p:ph type="title"/>
          </p:nvPr>
        </p:nvSpPr>
        <p:spPr/>
        <p:txBody>
          <a:bodyPr>
            <a:normAutofit/>
          </a:bodyPr>
          <a:lstStyle/>
          <a:p>
            <a:r>
              <a:rPr lang="en-US" sz="4000">
                <a:latin typeface="Times New Roman"/>
                <a:cs typeface="Times New Roman"/>
              </a:rPr>
              <a:t>Realtime Object Detection (Webcam)</a:t>
            </a:r>
            <a:endParaRPr lang="en-US" sz="4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7D17D74-0071-2A42-BED7-DF617C6ACE1C}"/>
              </a:ext>
            </a:extLst>
          </p:cNvPr>
          <p:cNvSpPr>
            <a:spLocks noGrp="1"/>
          </p:cNvSpPr>
          <p:nvPr>
            <p:ph type="ftr" sz="quarter" idx="11"/>
          </p:nvPr>
        </p:nvSpPr>
        <p:spPr/>
        <p:txBody>
          <a:bodyPr/>
          <a:lstStyle/>
          <a:p>
            <a:r>
              <a:rPr lang="en-US"/>
              <a:t>CSE-6363-002-Machine Learning</a:t>
            </a:r>
          </a:p>
        </p:txBody>
      </p:sp>
      <p:sp>
        <p:nvSpPr>
          <p:cNvPr id="5" name="Slide Number Placeholder 4">
            <a:extLst>
              <a:ext uri="{FF2B5EF4-FFF2-40B4-BE49-F238E27FC236}">
                <a16:creationId xmlns:a16="http://schemas.microsoft.com/office/drawing/2014/main" id="{4E22A2A1-8173-1B40-9335-9376F07FE519}"/>
              </a:ext>
            </a:extLst>
          </p:cNvPr>
          <p:cNvSpPr>
            <a:spLocks noGrp="1"/>
          </p:cNvSpPr>
          <p:nvPr>
            <p:ph type="sldNum" sz="quarter" idx="12"/>
          </p:nvPr>
        </p:nvSpPr>
        <p:spPr/>
        <p:txBody>
          <a:bodyPr/>
          <a:lstStyle/>
          <a:p>
            <a:fld id="{C6F12CB2-7F2C-47B9-AE70-22A94B49F233}" type="slidenum">
              <a:rPr lang="en-US" smtClean="0"/>
              <a:t>17</a:t>
            </a:fld>
            <a:endParaRPr lang="en-US"/>
          </a:p>
        </p:txBody>
      </p:sp>
      <p:sp>
        <p:nvSpPr>
          <p:cNvPr id="9" name="Rectangle 4">
            <a:extLst>
              <a:ext uri="{FF2B5EF4-FFF2-40B4-BE49-F238E27FC236}">
                <a16:creationId xmlns:a16="http://schemas.microsoft.com/office/drawing/2014/main" id="{B6568785-B33F-3B4A-AD04-C71D3EB96D01}"/>
              </a:ext>
            </a:extLst>
          </p:cNvPr>
          <p:cNvSpPr>
            <a:spLocks noChangeArrowheads="1"/>
          </p:cNvSpPr>
          <p:nvPr/>
        </p:nvSpPr>
        <p:spPr bwMode="auto">
          <a:xfrm flipV="1">
            <a:off x="2086885" y="2105890"/>
            <a:ext cx="132293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 name="Picture 6" descr="A screenshot of a computer screen&#10;&#10;Description generated with very high confidence">
            <a:extLst>
              <a:ext uri="{FF2B5EF4-FFF2-40B4-BE49-F238E27FC236}">
                <a16:creationId xmlns:a16="http://schemas.microsoft.com/office/drawing/2014/main" id="{920075A5-CDDB-468C-AEBC-61F12D1F8146}"/>
              </a:ext>
            </a:extLst>
          </p:cNvPr>
          <p:cNvPicPr>
            <a:picLocks noChangeAspect="1"/>
          </p:cNvPicPr>
          <p:nvPr/>
        </p:nvPicPr>
        <p:blipFill>
          <a:blip r:embed="rId2"/>
          <a:stretch>
            <a:fillRect/>
          </a:stretch>
        </p:blipFill>
        <p:spPr>
          <a:xfrm>
            <a:off x="2294627" y="1496945"/>
            <a:ext cx="6682594" cy="4769884"/>
          </a:xfrm>
          <a:prstGeom prst="rect">
            <a:avLst/>
          </a:prstGeom>
        </p:spPr>
      </p:pic>
    </p:spTree>
    <p:extLst>
      <p:ext uri="{BB962C8B-B14F-4D97-AF65-F5344CB8AC3E}">
        <p14:creationId xmlns:p14="http://schemas.microsoft.com/office/powerpoint/2010/main" val="3282974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0E38-D34A-C74E-94BA-DCF32AEED799}"/>
              </a:ext>
            </a:extLst>
          </p:cNvPr>
          <p:cNvSpPr>
            <a:spLocks noGrp="1"/>
          </p:cNvSpPr>
          <p:nvPr>
            <p:ph type="title"/>
          </p:nvPr>
        </p:nvSpPr>
        <p:spPr/>
        <p:txBody>
          <a:bodyPr>
            <a:normAutofit/>
          </a:bodyPr>
          <a:lstStyle/>
          <a:p>
            <a:r>
              <a:rPr lang="en-US" sz="4000">
                <a:latin typeface="Times New Roman"/>
                <a:cs typeface="Times New Roman"/>
              </a:rPr>
              <a:t>Realtime Object Detection (Webcam)</a:t>
            </a:r>
            <a:endParaRPr lang="en-US" sz="4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7D17D74-0071-2A42-BED7-DF617C6ACE1C}"/>
              </a:ext>
            </a:extLst>
          </p:cNvPr>
          <p:cNvSpPr>
            <a:spLocks noGrp="1"/>
          </p:cNvSpPr>
          <p:nvPr>
            <p:ph type="ftr" sz="quarter" idx="11"/>
          </p:nvPr>
        </p:nvSpPr>
        <p:spPr/>
        <p:txBody>
          <a:bodyPr/>
          <a:lstStyle/>
          <a:p>
            <a:r>
              <a:rPr lang="en-US"/>
              <a:t>CSE-6363-002-Machine Learning</a:t>
            </a:r>
          </a:p>
        </p:txBody>
      </p:sp>
      <p:sp>
        <p:nvSpPr>
          <p:cNvPr id="5" name="Slide Number Placeholder 4">
            <a:extLst>
              <a:ext uri="{FF2B5EF4-FFF2-40B4-BE49-F238E27FC236}">
                <a16:creationId xmlns:a16="http://schemas.microsoft.com/office/drawing/2014/main" id="{4E22A2A1-8173-1B40-9335-9376F07FE519}"/>
              </a:ext>
            </a:extLst>
          </p:cNvPr>
          <p:cNvSpPr>
            <a:spLocks noGrp="1"/>
          </p:cNvSpPr>
          <p:nvPr>
            <p:ph type="sldNum" sz="quarter" idx="12"/>
          </p:nvPr>
        </p:nvSpPr>
        <p:spPr/>
        <p:txBody>
          <a:bodyPr/>
          <a:lstStyle/>
          <a:p>
            <a:fld id="{C6F12CB2-7F2C-47B9-AE70-22A94B49F233}" type="slidenum">
              <a:rPr lang="en-US" smtClean="0"/>
              <a:t>18</a:t>
            </a:fld>
            <a:endParaRPr lang="en-US"/>
          </a:p>
        </p:txBody>
      </p:sp>
      <p:sp>
        <p:nvSpPr>
          <p:cNvPr id="9" name="Rectangle 4">
            <a:extLst>
              <a:ext uri="{FF2B5EF4-FFF2-40B4-BE49-F238E27FC236}">
                <a16:creationId xmlns:a16="http://schemas.microsoft.com/office/drawing/2014/main" id="{B6568785-B33F-3B4A-AD04-C71D3EB96D01}"/>
              </a:ext>
            </a:extLst>
          </p:cNvPr>
          <p:cNvSpPr>
            <a:spLocks noChangeArrowheads="1"/>
          </p:cNvSpPr>
          <p:nvPr/>
        </p:nvSpPr>
        <p:spPr bwMode="auto">
          <a:xfrm flipV="1">
            <a:off x="2086885" y="2105890"/>
            <a:ext cx="132293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8" name="Picture 9" descr="A screenshot of a computer screen shot of a person&#10;&#10;Description generated with very high confidence">
            <a:extLst>
              <a:ext uri="{FF2B5EF4-FFF2-40B4-BE49-F238E27FC236}">
                <a16:creationId xmlns:a16="http://schemas.microsoft.com/office/drawing/2014/main" id="{A37867B9-3089-4DE0-BA48-64661C3D8B1B}"/>
              </a:ext>
            </a:extLst>
          </p:cNvPr>
          <p:cNvPicPr>
            <a:picLocks noChangeAspect="1"/>
          </p:cNvPicPr>
          <p:nvPr/>
        </p:nvPicPr>
        <p:blipFill>
          <a:blip r:embed="rId2"/>
          <a:stretch>
            <a:fillRect/>
          </a:stretch>
        </p:blipFill>
        <p:spPr>
          <a:xfrm>
            <a:off x="2078966" y="1617337"/>
            <a:ext cx="6553199" cy="4687250"/>
          </a:xfrm>
          <a:prstGeom prst="rect">
            <a:avLst/>
          </a:prstGeom>
        </p:spPr>
      </p:pic>
    </p:spTree>
    <p:extLst>
      <p:ext uri="{BB962C8B-B14F-4D97-AF65-F5344CB8AC3E}">
        <p14:creationId xmlns:p14="http://schemas.microsoft.com/office/powerpoint/2010/main" val="3634270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0E38-D34A-C74E-94BA-DCF32AEED799}"/>
              </a:ext>
            </a:extLst>
          </p:cNvPr>
          <p:cNvSpPr>
            <a:spLocks noGrp="1"/>
          </p:cNvSpPr>
          <p:nvPr>
            <p:ph type="title"/>
          </p:nvPr>
        </p:nvSpPr>
        <p:spPr/>
        <p:txBody>
          <a:bodyPr>
            <a:normAutofit/>
          </a:bodyPr>
          <a:lstStyle/>
          <a:p>
            <a:r>
              <a:rPr lang="en-US" sz="4000">
                <a:latin typeface="Times New Roman"/>
                <a:cs typeface="Times New Roman"/>
              </a:rPr>
              <a:t>Realtime Object Detection (Webcam)</a:t>
            </a:r>
            <a:endParaRPr lang="en-US" sz="4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7D17D74-0071-2A42-BED7-DF617C6ACE1C}"/>
              </a:ext>
            </a:extLst>
          </p:cNvPr>
          <p:cNvSpPr>
            <a:spLocks noGrp="1"/>
          </p:cNvSpPr>
          <p:nvPr>
            <p:ph type="ftr" sz="quarter" idx="11"/>
          </p:nvPr>
        </p:nvSpPr>
        <p:spPr/>
        <p:txBody>
          <a:bodyPr/>
          <a:lstStyle/>
          <a:p>
            <a:r>
              <a:rPr lang="en-US"/>
              <a:t>CSE-6363-002-Machine Learning</a:t>
            </a:r>
          </a:p>
        </p:txBody>
      </p:sp>
      <p:sp>
        <p:nvSpPr>
          <p:cNvPr id="5" name="Slide Number Placeholder 4">
            <a:extLst>
              <a:ext uri="{FF2B5EF4-FFF2-40B4-BE49-F238E27FC236}">
                <a16:creationId xmlns:a16="http://schemas.microsoft.com/office/drawing/2014/main" id="{4E22A2A1-8173-1B40-9335-9376F07FE519}"/>
              </a:ext>
            </a:extLst>
          </p:cNvPr>
          <p:cNvSpPr>
            <a:spLocks noGrp="1"/>
          </p:cNvSpPr>
          <p:nvPr>
            <p:ph type="sldNum" sz="quarter" idx="12"/>
          </p:nvPr>
        </p:nvSpPr>
        <p:spPr/>
        <p:txBody>
          <a:bodyPr/>
          <a:lstStyle/>
          <a:p>
            <a:fld id="{C6F12CB2-7F2C-47B9-AE70-22A94B49F233}" type="slidenum">
              <a:rPr lang="en-US" smtClean="0"/>
              <a:t>19</a:t>
            </a:fld>
            <a:endParaRPr lang="en-US"/>
          </a:p>
        </p:txBody>
      </p:sp>
      <p:sp>
        <p:nvSpPr>
          <p:cNvPr id="9" name="Rectangle 4">
            <a:extLst>
              <a:ext uri="{FF2B5EF4-FFF2-40B4-BE49-F238E27FC236}">
                <a16:creationId xmlns:a16="http://schemas.microsoft.com/office/drawing/2014/main" id="{B6568785-B33F-3B4A-AD04-C71D3EB96D01}"/>
              </a:ext>
            </a:extLst>
          </p:cNvPr>
          <p:cNvSpPr>
            <a:spLocks noChangeArrowheads="1"/>
          </p:cNvSpPr>
          <p:nvPr/>
        </p:nvSpPr>
        <p:spPr bwMode="auto">
          <a:xfrm flipV="1">
            <a:off x="2086885" y="2105890"/>
            <a:ext cx="132293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 name="Picture 5" descr="A screenshot of a computer screen&#10;&#10;Description generated with very high confidence">
            <a:extLst>
              <a:ext uri="{FF2B5EF4-FFF2-40B4-BE49-F238E27FC236}">
                <a16:creationId xmlns:a16="http://schemas.microsoft.com/office/drawing/2014/main" id="{39596FBF-069B-44E1-A3A6-640A1BE2CFE5}"/>
              </a:ext>
            </a:extLst>
          </p:cNvPr>
          <p:cNvPicPr>
            <a:picLocks noChangeAspect="1"/>
          </p:cNvPicPr>
          <p:nvPr/>
        </p:nvPicPr>
        <p:blipFill>
          <a:blip r:embed="rId2"/>
          <a:stretch>
            <a:fillRect/>
          </a:stretch>
        </p:blipFill>
        <p:spPr>
          <a:xfrm>
            <a:off x="2179608" y="1367129"/>
            <a:ext cx="6538821" cy="4928872"/>
          </a:xfrm>
          <a:prstGeom prst="rect">
            <a:avLst/>
          </a:prstGeom>
        </p:spPr>
      </p:pic>
    </p:spTree>
    <p:extLst>
      <p:ext uri="{BB962C8B-B14F-4D97-AF65-F5344CB8AC3E}">
        <p14:creationId xmlns:p14="http://schemas.microsoft.com/office/powerpoint/2010/main" val="960369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alibri" panose="020F0502020204030204" pitchFamily="34" charset="0"/>
                <a:cs typeface="Calibri" panose="020F0502020204030204" pitchFamily="34" charset="0"/>
              </a:rPr>
              <a:t>The Life Cycle</a:t>
            </a:r>
          </a:p>
        </p:txBody>
      </p:sp>
      <p:sp>
        <p:nvSpPr>
          <p:cNvPr id="6" name="Footer Placeholder 5">
            <a:extLst>
              <a:ext uri="{FF2B5EF4-FFF2-40B4-BE49-F238E27FC236}">
                <a16:creationId xmlns:a16="http://schemas.microsoft.com/office/drawing/2014/main" id="{10F0926E-2460-DB44-B234-6B5ED6D2A6F8}"/>
              </a:ext>
            </a:extLst>
          </p:cNvPr>
          <p:cNvSpPr>
            <a:spLocks noGrp="1"/>
          </p:cNvSpPr>
          <p:nvPr>
            <p:ph type="ftr" sz="quarter" idx="11"/>
          </p:nvPr>
        </p:nvSpPr>
        <p:spPr/>
        <p:txBody>
          <a:bodyPr/>
          <a:lstStyle/>
          <a:p>
            <a:r>
              <a:rPr lang="en-US"/>
              <a:t>CSE-6363-002-Machine Learning</a:t>
            </a:r>
          </a:p>
        </p:txBody>
      </p:sp>
      <p:sp>
        <p:nvSpPr>
          <p:cNvPr id="7" name="Slide Number Placeholder 6">
            <a:extLst>
              <a:ext uri="{FF2B5EF4-FFF2-40B4-BE49-F238E27FC236}">
                <a16:creationId xmlns:a16="http://schemas.microsoft.com/office/drawing/2014/main" id="{1095B58C-732F-5E4D-B34E-9BED7AC9771E}"/>
              </a:ext>
            </a:extLst>
          </p:cNvPr>
          <p:cNvSpPr>
            <a:spLocks noGrp="1"/>
          </p:cNvSpPr>
          <p:nvPr>
            <p:ph type="sldNum" sz="quarter" idx="12"/>
          </p:nvPr>
        </p:nvSpPr>
        <p:spPr/>
        <p:txBody>
          <a:bodyPr/>
          <a:lstStyle/>
          <a:p>
            <a:fld id="{C6F12CB2-7F2C-47B9-AE70-22A94B49F233}" type="slidenum">
              <a:rPr lang="en-US" smtClean="0"/>
              <a:t>2</a:t>
            </a:fld>
            <a:endParaRPr lang="en-US"/>
          </a:p>
        </p:txBody>
      </p:sp>
      <p:sp>
        <p:nvSpPr>
          <p:cNvPr id="8" name="Oval 7">
            <a:extLst>
              <a:ext uri="{FF2B5EF4-FFF2-40B4-BE49-F238E27FC236}">
                <a16:creationId xmlns:a16="http://schemas.microsoft.com/office/drawing/2014/main" id="{5EC2F26D-3A57-8D49-A450-FC8CB24DBB4D}"/>
              </a:ext>
            </a:extLst>
          </p:cNvPr>
          <p:cNvSpPr/>
          <p:nvPr/>
        </p:nvSpPr>
        <p:spPr>
          <a:xfrm>
            <a:off x="3971440" y="1513685"/>
            <a:ext cx="2064600" cy="1325564"/>
          </a:xfrm>
          <a:prstGeom prst="ellipse">
            <a:avLst/>
          </a:prstGeom>
          <a:solidFill>
            <a:srgbClr val="07B8B8"/>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9" name="TextBox 8">
            <a:extLst>
              <a:ext uri="{FF2B5EF4-FFF2-40B4-BE49-F238E27FC236}">
                <a16:creationId xmlns:a16="http://schemas.microsoft.com/office/drawing/2014/main" id="{4E039BED-F46A-7E42-81CB-D616E2960417}"/>
              </a:ext>
            </a:extLst>
          </p:cNvPr>
          <p:cNvSpPr txBox="1"/>
          <p:nvPr/>
        </p:nvSpPr>
        <p:spPr>
          <a:xfrm>
            <a:off x="4149212" y="1899424"/>
            <a:ext cx="1779078" cy="646331"/>
          </a:xfrm>
          <a:prstGeom prst="rect">
            <a:avLst/>
          </a:prstGeom>
          <a:noFill/>
        </p:spPr>
        <p:txBody>
          <a:bodyPr wrap="none" rtlCol="0">
            <a:spAutoFit/>
          </a:bodyPr>
          <a:lstStyle/>
          <a:p>
            <a:pPr algn="ctr"/>
            <a:r>
              <a:rPr lang="en-US" i="1" dirty="0">
                <a:latin typeface="Calibri" panose="020F0502020204030204" pitchFamily="34" charset="0"/>
                <a:cs typeface="Calibri" panose="020F0502020204030204" pitchFamily="34" charset="0"/>
              </a:rPr>
              <a:t>Defining Project </a:t>
            </a:r>
          </a:p>
          <a:p>
            <a:pPr algn="ctr"/>
            <a:r>
              <a:rPr lang="en-US" i="1" dirty="0">
                <a:latin typeface="Calibri" panose="020F0502020204030204" pitchFamily="34" charset="0"/>
                <a:cs typeface="Calibri" panose="020F0502020204030204" pitchFamily="34" charset="0"/>
              </a:rPr>
              <a:t>Objectives</a:t>
            </a:r>
          </a:p>
        </p:txBody>
      </p:sp>
      <p:sp>
        <p:nvSpPr>
          <p:cNvPr id="10" name="Oval 9">
            <a:extLst>
              <a:ext uri="{FF2B5EF4-FFF2-40B4-BE49-F238E27FC236}">
                <a16:creationId xmlns:a16="http://schemas.microsoft.com/office/drawing/2014/main" id="{24FBEFA0-D635-864A-AABC-F1686025B5E6}"/>
              </a:ext>
            </a:extLst>
          </p:cNvPr>
          <p:cNvSpPr/>
          <p:nvPr/>
        </p:nvSpPr>
        <p:spPr>
          <a:xfrm>
            <a:off x="6394739" y="2526941"/>
            <a:ext cx="1876909" cy="1139114"/>
          </a:xfrm>
          <a:prstGeom prst="ellipse">
            <a:avLst/>
          </a:prstGeom>
          <a:solidFill>
            <a:srgbClr val="07B8B8"/>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1" name="TextBox 10">
            <a:extLst>
              <a:ext uri="{FF2B5EF4-FFF2-40B4-BE49-F238E27FC236}">
                <a16:creationId xmlns:a16="http://schemas.microsoft.com/office/drawing/2014/main" id="{7C91983C-DF76-4D40-9D79-3A8B1884D039}"/>
              </a:ext>
            </a:extLst>
          </p:cNvPr>
          <p:cNvSpPr txBox="1"/>
          <p:nvPr/>
        </p:nvSpPr>
        <p:spPr>
          <a:xfrm>
            <a:off x="6524521" y="2792705"/>
            <a:ext cx="1617344" cy="646331"/>
          </a:xfrm>
          <a:prstGeom prst="rect">
            <a:avLst/>
          </a:prstGeom>
          <a:noFill/>
        </p:spPr>
        <p:txBody>
          <a:bodyPr wrap="none" rtlCol="0">
            <a:noAutofit/>
          </a:bodyPr>
          <a:lstStyle/>
          <a:p>
            <a:pPr algn="ctr"/>
            <a:r>
              <a:rPr lang="en-US" i="1" dirty="0">
                <a:latin typeface="Calibri" panose="020F0502020204030204" pitchFamily="34" charset="0"/>
                <a:cs typeface="Calibri" panose="020F0502020204030204" pitchFamily="34" charset="0"/>
              </a:rPr>
              <a:t>Data </a:t>
            </a:r>
          </a:p>
          <a:p>
            <a:pPr algn="ctr"/>
            <a:r>
              <a:rPr lang="en-US" i="1" dirty="0">
                <a:latin typeface="Calibri" panose="020F0502020204030204" pitchFamily="34" charset="0"/>
                <a:cs typeface="Calibri" panose="020F0502020204030204" pitchFamily="34" charset="0"/>
              </a:rPr>
              <a:t>Preparation</a:t>
            </a:r>
          </a:p>
        </p:txBody>
      </p:sp>
      <p:sp>
        <p:nvSpPr>
          <p:cNvPr id="12" name="Oval 11">
            <a:extLst>
              <a:ext uri="{FF2B5EF4-FFF2-40B4-BE49-F238E27FC236}">
                <a16:creationId xmlns:a16="http://schemas.microsoft.com/office/drawing/2014/main" id="{3525FBEC-5477-D24F-943E-8223815114A2}"/>
              </a:ext>
            </a:extLst>
          </p:cNvPr>
          <p:cNvSpPr/>
          <p:nvPr/>
        </p:nvSpPr>
        <p:spPr>
          <a:xfrm>
            <a:off x="3971440" y="4979893"/>
            <a:ext cx="1876909" cy="1153569"/>
          </a:xfrm>
          <a:prstGeom prst="ellipse">
            <a:avLst/>
          </a:prstGeom>
          <a:solidFill>
            <a:srgbClr val="07B8B8"/>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 name="TextBox 12">
            <a:extLst>
              <a:ext uri="{FF2B5EF4-FFF2-40B4-BE49-F238E27FC236}">
                <a16:creationId xmlns:a16="http://schemas.microsoft.com/office/drawing/2014/main" id="{EC7D0CAB-4F1E-E743-893E-9E734136B472}"/>
              </a:ext>
            </a:extLst>
          </p:cNvPr>
          <p:cNvSpPr txBox="1"/>
          <p:nvPr/>
        </p:nvSpPr>
        <p:spPr>
          <a:xfrm>
            <a:off x="4104878" y="5319509"/>
            <a:ext cx="1617344" cy="646331"/>
          </a:xfrm>
          <a:prstGeom prst="rect">
            <a:avLst/>
          </a:prstGeom>
          <a:noFill/>
        </p:spPr>
        <p:txBody>
          <a:bodyPr wrap="none" rtlCol="0">
            <a:noAutofit/>
          </a:bodyPr>
          <a:lstStyle/>
          <a:p>
            <a:pPr algn="ctr"/>
            <a:r>
              <a:rPr lang="en-US" i="1" dirty="0">
                <a:latin typeface="Calibri" panose="020F0502020204030204" pitchFamily="34" charset="0"/>
                <a:cs typeface="Calibri" panose="020F0502020204030204" pitchFamily="34" charset="0"/>
              </a:rPr>
              <a:t>Testing the</a:t>
            </a:r>
          </a:p>
          <a:p>
            <a:pPr algn="ctr"/>
            <a:r>
              <a:rPr lang="en-US" i="1" dirty="0">
                <a:latin typeface="Calibri" panose="020F0502020204030204" pitchFamily="34" charset="0"/>
                <a:cs typeface="Calibri" panose="020F0502020204030204" pitchFamily="34" charset="0"/>
              </a:rPr>
              <a:t>Model</a:t>
            </a:r>
          </a:p>
        </p:txBody>
      </p:sp>
      <p:sp>
        <p:nvSpPr>
          <p:cNvPr id="14" name="Oval 13">
            <a:extLst>
              <a:ext uri="{FF2B5EF4-FFF2-40B4-BE49-F238E27FC236}">
                <a16:creationId xmlns:a16="http://schemas.microsoft.com/office/drawing/2014/main" id="{13F1A39C-4011-4C46-9272-3807A67B5991}"/>
              </a:ext>
            </a:extLst>
          </p:cNvPr>
          <p:cNvSpPr/>
          <p:nvPr/>
        </p:nvSpPr>
        <p:spPr>
          <a:xfrm>
            <a:off x="1548141" y="4231114"/>
            <a:ext cx="1876909" cy="1325564"/>
          </a:xfrm>
          <a:prstGeom prst="ellipse">
            <a:avLst/>
          </a:prstGeom>
          <a:noFill/>
          <a:ln>
            <a:solidFill>
              <a:srgbClr val="07B8B8"/>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5" name="TextBox 14">
            <a:extLst>
              <a:ext uri="{FF2B5EF4-FFF2-40B4-BE49-F238E27FC236}">
                <a16:creationId xmlns:a16="http://schemas.microsoft.com/office/drawing/2014/main" id="{C3BF4673-0455-394C-82DD-9C4289F41134}"/>
              </a:ext>
            </a:extLst>
          </p:cNvPr>
          <p:cNvSpPr txBox="1"/>
          <p:nvPr/>
        </p:nvSpPr>
        <p:spPr>
          <a:xfrm>
            <a:off x="1677923" y="4592905"/>
            <a:ext cx="1617344" cy="646331"/>
          </a:xfrm>
          <a:prstGeom prst="rect">
            <a:avLst/>
          </a:prstGeom>
          <a:noFill/>
        </p:spPr>
        <p:txBody>
          <a:bodyPr wrap="none" rtlCol="0">
            <a:noAutofit/>
          </a:bodyPr>
          <a:lstStyle/>
          <a:p>
            <a:pPr algn="ctr"/>
            <a:r>
              <a:rPr lang="en-US" i="1" dirty="0">
                <a:latin typeface="Calibri" panose="020F0502020204030204" pitchFamily="34" charset="0"/>
                <a:cs typeface="Calibri" panose="020F0502020204030204" pitchFamily="34" charset="0"/>
              </a:rPr>
              <a:t>Evaluation of</a:t>
            </a:r>
          </a:p>
          <a:p>
            <a:pPr algn="ctr"/>
            <a:r>
              <a:rPr lang="en-US" i="1" dirty="0">
                <a:latin typeface="Calibri" panose="020F0502020204030204" pitchFamily="34" charset="0"/>
                <a:cs typeface="Calibri" panose="020F0502020204030204" pitchFamily="34" charset="0"/>
              </a:rPr>
              <a:t>Model</a:t>
            </a:r>
          </a:p>
        </p:txBody>
      </p:sp>
      <p:sp>
        <p:nvSpPr>
          <p:cNvPr id="16" name="Oval 15">
            <a:extLst>
              <a:ext uri="{FF2B5EF4-FFF2-40B4-BE49-F238E27FC236}">
                <a16:creationId xmlns:a16="http://schemas.microsoft.com/office/drawing/2014/main" id="{01474FAD-D798-064E-B8FA-D8865D137D25}"/>
              </a:ext>
            </a:extLst>
          </p:cNvPr>
          <p:cNvSpPr/>
          <p:nvPr/>
        </p:nvSpPr>
        <p:spPr>
          <a:xfrm>
            <a:off x="6525468" y="4326641"/>
            <a:ext cx="1876909" cy="1121283"/>
          </a:xfrm>
          <a:prstGeom prst="ellipse">
            <a:avLst/>
          </a:prstGeom>
          <a:solidFill>
            <a:srgbClr val="07B8B8"/>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7" name="TextBox 16">
            <a:extLst>
              <a:ext uri="{FF2B5EF4-FFF2-40B4-BE49-F238E27FC236}">
                <a16:creationId xmlns:a16="http://schemas.microsoft.com/office/drawing/2014/main" id="{572192EA-061A-7649-8607-ABB36A314239}"/>
              </a:ext>
            </a:extLst>
          </p:cNvPr>
          <p:cNvSpPr txBox="1"/>
          <p:nvPr/>
        </p:nvSpPr>
        <p:spPr>
          <a:xfrm>
            <a:off x="6655250" y="4563621"/>
            <a:ext cx="1617344" cy="646331"/>
          </a:xfrm>
          <a:prstGeom prst="rect">
            <a:avLst/>
          </a:prstGeom>
          <a:noFill/>
        </p:spPr>
        <p:txBody>
          <a:bodyPr wrap="none" rtlCol="0">
            <a:noAutofit/>
          </a:bodyPr>
          <a:lstStyle/>
          <a:p>
            <a:pPr algn="ctr"/>
            <a:r>
              <a:rPr lang="en-US" i="1" dirty="0">
                <a:latin typeface="Calibri" panose="020F0502020204030204" pitchFamily="34" charset="0"/>
                <a:cs typeface="Calibri" panose="020F0502020204030204" pitchFamily="34" charset="0"/>
              </a:rPr>
              <a:t>Training </a:t>
            </a:r>
          </a:p>
          <a:p>
            <a:pPr algn="ctr"/>
            <a:r>
              <a:rPr lang="en-US" i="1" dirty="0">
                <a:latin typeface="Calibri" panose="020F0502020204030204" pitchFamily="34" charset="0"/>
                <a:cs typeface="Calibri" panose="020F0502020204030204" pitchFamily="34" charset="0"/>
              </a:rPr>
              <a:t>Model</a:t>
            </a:r>
          </a:p>
        </p:txBody>
      </p:sp>
      <p:sp>
        <p:nvSpPr>
          <p:cNvPr id="18" name="Oval 17">
            <a:extLst>
              <a:ext uri="{FF2B5EF4-FFF2-40B4-BE49-F238E27FC236}">
                <a16:creationId xmlns:a16="http://schemas.microsoft.com/office/drawing/2014/main" id="{62B70D38-F047-0E4C-84F4-4145EA471570}"/>
              </a:ext>
            </a:extLst>
          </p:cNvPr>
          <p:cNvSpPr/>
          <p:nvPr/>
        </p:nvSpPr>
        <p:spPr>
          <a:xfrm>
            <a:off x="1548141" y="2431414"/>
            <a:ext cx="1876909" cy="1325564"/>
          </a:xfrm>
          <a:prstGeom prst="ellipse">
            <a:avLst/>
          </a:prstGeom>
          <a:noFill/>
          <a:ln>
            <a:solidFill>
              <a:srgbClr val="07B8B8"/>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9" name="TextBox 18">
            <a:extLst>
              <a:ext uri="{FF2B5EF4-FFF2-40B4-BE49-F238E27FC236}">
                <a16:creationId xmlns:a16="http://schemas.microsoft.com/office/drawing/2014/main" id="{464510C4-D4DB-6E4A-9887-88486E37216F}"/>
              </a:ext>
            </a:extLst>
          </p:cNvPr>
          <p:cNvSpPr txBox="1"/>
          <p:nvPr/>
        </p:nvSpPr>
        <p:spPr>
          <a:xfrm>
            <a:off x="1677923" y="2793205"/>
            <a:ext cx="1617344" cy="646331"/>
          </a:xfrm>
          <a:prstGeom prst="rect">
            <a:avLst/>
          </a:prstGeom>
          <a:noFill/>
        </p:spPr>
        <p:txBody>
          <a:bodyPr wrap="none" rtlCol="0">
            <a:noAutofit/>
          </a:bodyPr>
          <a:lstStyle/>
          <a:p>
            <a:pPr algn="ctr"/>
            <a:r>
              <a:rPr lang="en-US" i="1" dirty="0">
                <a:latin typeface="Calibri" panose="020F0502020204030204" pitchFamily="34" charset="0"/>
                <a:cs typeface="Calibri" panose="020F0502020204030204" pitchFamily="34" charset="0"/>
              </a:rPr>
              <a:t>Deployment of</a:t>
            </a:r>
          </a:p>
          <a:p>
            <a:pPr algn="ctr"/>
            <a:r>
              <a:rPr lang="en-US" i="1" dirty="0">
                <a:latin typeface="Calibri" panose="020F0502020204030204" pitchFamily="34" charset="0"/>
                <a:cs typeface="Calibri" panose="020F0502020204030204" pitchFamily="34" charset="0"/>
              </a:rPr>
              <a:t>Model</a:t>
            </a:r>
          </a:p>
        </p:txBody>
      </p:sp>
      <p:cxnSp>
        <p:nvCxnSpPr>
          <p:cNvPr id="21" name="Straight Arrow Connector 20">
            <a:extLst>
              <a:ext uri="{FF2B5EF4-FFF2-40B4-BE49-F238E27FC236}">
                <a16:creationId xmlns:a16="http://schemas.microsoft.com/office/drawing/2014/main" id="{395D2457-3BD5-E04B-886C-21A2154C429E}"/>
              </a:ext>
            </a:extLst>
          </p:cNvPr>
          <p:cNvCxnSpPr>
            <a:cxnSpLocks/>
            <a:stCxn id="8" idx="6"/>
            <a:endCxn id="10" idx="1"/>
          </p:cNvCxnSpPr>
          <p:nvPr/>
        </p:nvCxnSpPr>
        <p:spPr>
          <a:xfrm>
            <a:off x="6036040" y="2176467"/>
            <a:ext cx="633566" cy="517293"/>
          </a:xfrm>
          <a:prstGeom prst="straightConnector1">
            <a:avLst/>
          </a:prstGeom>
          <a:ln>
            <a:solidFill>
              <a:srgbClr val="07B8B8"/>
            </a:solidFill>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D4F64890-C883-E64A-8865-3377455FC009}"/>
              </a:ext>
            </a:extLst>
          </p:cNvPr>
          <p:cNvCxnSpPr>
            <a:stCxn id="10" idx="4"/>
            <a:endCxn id="16" idx="0"/>
          </p:cNvCxnSpPr>
          <p:nvPr/>
        </p:nvCxnSpPr>
        <p:spPr>
          <a:xfrm>
            <a:off x="7333194" y="3666055"/>
            <a:ext cx="130729" cy="660586"/>
          </a:xfrm>
          <a:prstGeom prst="straightConnector1">
            <a:avLst/>
          </a:prstGeom>
          <a:ln>
            <a:solidFill>
              <a:srgbClr val="07B8B8"/>
            </a:solidFill>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5482B5D6-1311-7A40-9283-104FA9CD54F4}"/>
              </a:ext>
            </a:extLst>
          </p:cNvPr>
          <p:cNvCxnSpPr>
            <a:cxnSpLocks/>
            <a:stCxn id="16" idx="3"/>
            <a:endCxn id="12" idx="6"/>
          </p:cNvCxnSpPr>
          <p:nvPr/>
        </p:nvCxnSpPr>
        <p:spPr>
          <a:xfrm flipH="1">
            <a:off x="5848349" y="5283716"/>
            <a:ext cx="951986" cy="272962"/>
          </a:xfrm>
          <a:prstGeom prst="straightConnector1">
            <a:avLst/>
          </a:prstGeom>
          <a:ln>
            <a:solidFill>
              <a:srgbClr val="07B8B8"/>
            </a:solidFill>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9851688E-4940-7B48-8AAD-3637E0F0D26F}"/>
              </a:ext>
            </a:extLst>
          </p:cNvPr>
          <p:cNvCxnSpPr>
            <a:stCxn id="12" idx="2"/>
            <a:endCxn id="14" idx="5"/>
          </p:cNvCxnSpPr>
          <p:nvPr/>
        </p:nvCxnSpPr>
        <p:spPr>
          <a:xfrm flipH="1" flipV="1">
            <a:off x="3150183" y="5362554"/>
            <a:ext cx="821257" cy="194124"/>
          </a:xfrm>
          <a:prstGeom prst="straightConnector1">
            <a:avLst/>
          </a:prstGeom>
          <a:ln>
            <a:solidFill>
              <a:srgbClr val="07B8B8"/>
            </a:solidFill>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3D214F31-51BF-1543-AF1C-68B88F767B65}"/>
              </a:ext>
            </a:extLst>
          </p:cNvPr>
          <p:cNvCxnSpPr>
            <a:stCxn id="14" idx="0"/>
            <a:endCxn id="18" idx="4"/>
          </p:cNvCxnSpPr>
          <p:nvPr/>
        </p:nvCxnSpPr>
        <p:spPr>
          <a:xfrm flipV="1">
            <a:off x="2486596" y="3756978"/>
            <a:ext cx="0" cy="474136"/>
          </a:xfrm>
          <a:prstGeom prst="straightConnector1">
            <a:avLst/>
          </a:prstGeom>
          <a:ln>
            <a:solidFill>
              <a:srgbClr val="07B8B8"/>
            </a:solidFill>
            <a:tailEnd type="triangle"/>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EBB8AAE8-AE5A-924C-B6E8-C40BBEE4CDC2}"/>
              </a:ext>
            </a:extLst>
          </p:cNvPr>
          <p:cNvCxnSpPr>
            <a:cxnSpLocks/>
          </p:cNvCxnSpPr>
          <p:nvPr/>
        </p:nvCxnSpPr>
        <p:spPr>
          <a:xfrm flipH="1">
            <a:off x="1063003" y="4512515"/>
            <a:ext cx="8313" cy="745276"/>
          </a:xfrm>
          <a:prstGeom prst="line">
            <a:avLst/>
          </a:prstGeom>
          <a:ln>
            <a:solidFill>
              <a:srgbClr val="07B8B8"/>
            </a:solidFill>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C54ACAFC-83EC-426C-91F5-FE12A8C507C9}"/>
              </a:ext>
            </a:extLst>
          </p:cNvPr>
          <p:cNvSpPr/>
          <p:nvPr/>
        </p:nvSpPr>
        <p:spPr>
          <a:xfrm>
            <a:off x="730494" y="4254014"/>
            <a:ext cx="681643" cy="517293"/>
          </a:xfrm>
          <a:prstGeom prst="smileyFace">
            <a:avLst/>
          </a:prstGeom>
          <a:solidFill>
            <a:schemeClr val="tx1">
              <a:lumMod val="85000"/>
              <a:lumOff val="15000"/>
            </a:schemeClr>
          </a:solidFill>
          <a:ln>
            <a:solidFill>
              <a:srgbClr val="07B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9" name="Straight Arrow Connector 28">
            <a:extLst>
              <a:ext uri="{FF2B5EF4-FFF2-40B4-BE49-F238E27FC236}">
                <a16:creationId xmlns:a16="http://schemas.microsoft.com/office/drawing/2014/main" id="{702FAB76-B2B5-4CBE-8D41-EB8B4F626565}"/>
              </a:ext>
            </a:extLst>
          </p:cNvPr>
          <p:cNvCxnSpPr/>
          <p:nvPr/>
        </p:nvCxnSpPr>
        <p:spPr>
          <a:xfrm>
            <a:off x="772400" y="4950046"/>
            <a:ext cx="606487" cy="0"/>
          </a:xfrm>
          <a:prstGeom prst="straightConnector1">
            <a:avLst/>
          </a:prstGeom>
          <a:ln>
            <a:solidFill>
              <a:srgbClr val="07B8B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6C54225-40C1-4E6B-A416-87CC0FC67D4C}"/>
              </a:ext>
            </a:extLst>
          </p:cNvPr>
          <p:cNvCxnSpPr/>
          <p:nvPr/>
        </p:nvCxnSpPr>
        <p:spPr>
          <a:xfrm flipH="1">
            <a:off x="772400" y="5143945"/>
            <a:ext cx="290603" cy="362602"/>
          </a:xfrm>
          <a:prstGeom prst="straightConnector1">
            <a:avLst/>
          </a:prstGeom>
          <a:ln>
            <a:solidFill>
              <a:srgbClr val="07B8B8"/>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B133D66-E2AE-44A5-9F98-3BB3D733D272}"/>
              </a:ext>
            </a:extLst>
          </p:cNvPr>
          <p:cNvCxnSpPr/>
          <p:nvPr/>
        </p:nvCxnSpPr>
        <p:spPr>
          <a:xfrm>
            <a:off x="1077380" y="5171743"/>
            <a:ext cx="315884" cy="334804"/>
          </a:xfrm>
          <a:prstGeom prst="straightConnector1">
            <a:avLst/>
          </a:prstGeom>
          <a:ln>
            <a:solidFill>
              <a:srgbClr val="07B8B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9971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0E38-D34A-C74E-94BA-DCF32AEED799}"/>
              </a:ext>
            </a:extLst>
          </p:cNvPr>
          <p:cNvSpPr>
            <a:spLocks noGrp="1"/>
          </p:cNvSpPr>
          <p:nvPr>
            <p:ph type="title"/>
          </p:nvPr>
        </p:nvSpPr>
        <p:spPr/>
        <p:txBody>
          <a:bodyPr>
            <a:normAutofit/>
          </a:bodyPr>
          <a:lstStyle/>
          <a:p>
            <a:r>
              <a:rPr lang="en-US" sz="4000">
                <a:latin typeface="Times New Roman"/>
                <a:cs typeface="Times New Roman"/>
              </a:rPr>
              <a:t>Realtime Object Detection (Webcam)</a:t>
            </a:r>
            <a:endParaRPr lang="en-US" sz="4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7D17D74-0071-2A42-BED7-DF617C6ACE1C}"/>
              </a:ext>
            </a:extLst>
          </p:cNvPr>
          <p:cNvSpPr>
            <a:spLocks noGrp="1"/>
          </p:cNvSpPr>
          <p:nvPr>
            <p:ph type="ftr" sz="quarter" idx="11"/>
          </p:nvPr>
        </p:nvSpPr>
        <p:spPr/>
        <p:txBody>
          <a:bodyPr/>
          <a:lstStyle/>
          <a:p>
            <a:r>
              <a:rPr lang="en-US"/>
              <a:t>CSE-6363-002-Machine Learning</a:t>
            </a:r>
          </a:p>
        </p:txBody>
      </p:sp>
      <p:sp>
        <p:nvSpPr>
          <p:cNvPr id="5" name="Slide Number Placeholder 4">
            <a:extLst>
              <a:ext uri="{FF2B5EF4-FFF2-40B4-BE49-F238E27FC236}">
                <a16:creationId xmlns:a16="http://schemas.microsoft.com/office/drawing/2014/main" id="{4E22A2A1-8173-1B40-9335-9376F07FE519}"/>
              </a:ext>
            </a:extLst>
          </p:cNvPr>
          <p:cNvSpPr>
            <a:spLocks noGrp="1"/>
          </p:cNvSpPr>
          <p:nvPr>
            <p:ph type="sldNum" sz="quarter" idx="12"/>
          </p:nvPr>
        </p:nvSpPr>
        <p:spPr/>
        <p:txBody>
          <a:bodyPr/>
          <a:lstStyle/>
          <a:p>
            <a:fld id="{C6F12CB2-7F2C-47B9-AE70-22A94B49F233}" type="slidenum">
              <a:rPr lang="en-US" smtClean="0"/>
              <a:t>20</a:t>
            </a:fld>
            <a:endParaRPr lang="en-US"/>
          </a:p>
        </p:txBody>
      </p:sp>
      <p:sp>
        <p:nvSpPr>
          <p:cNvPr id="9" name="Rectangle 4">
            <a:extLst>
              <a:ext uri="{FF2B5EF4-FFF2-40B4-BE49-F238E27FC236}">
                <a16:creationId xmlns:a16="http://schemas.microsoft.com/office/drawing/2014/main" id="{B6568785-B33F-3B4A-AD04-C71D3EB96D01}"/>
              </a:ext>
            </a:extLst>
          </p:cNvPr>
          <p:cNvSpPr>
            <a:spLocks noChangeArrowheads="1"/>
          </p:cNvSpPr>
          <p:nvPr/>
        </p:nvSpPr>
        <p:spPr bwMode="auto">
          <a:xfrm flipV="1">
            <a:off x="2086885" y="2105890"/>
            <a:ext cx="132293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6" name="Picture 6" descr="A screenshot of a computer screen&#10;&#10;Description generated with very high confidence">
            <a:extLst>
              <a:ext uri="{FF2B5EF4-FFF2-40B4-BE49-F238E27FC236}">
                <a16:creationId xmlns:a16="http://schemas.microsoft.com/office/drawing/2014/main" id="{5F291049-A9B1-4FA7-858E-76E367AD213E}"/>
              </a:ext>
            </a:extLst>
          </p:cNvPr>
          <p:cNvPicPr>
            <a:picLocks noChangeAspect="1"/>
          </p:cNvPicPr>
          <p:nvPr/>
        </p:nvPicPr>
        <p:blipFill>
          <a:blip r:embed="rId2"/>
          <a:stretch>
            <a:fillRect/>
          </a:stretch>
        </p:blipFill>
        <p:spPr>
          <a:xfrm>
            <a:off x="2078967" y="1529848"/>
            <a:ext cx="6323161" cy="4560301"/>
          </a:xfrm>
          <a:prstGeom prst="rect">
            <a:avLst/>
          </a:prstGeom>
        </p:spPr>
      </p:pic>
    </p:spTree>
    <p:extLst>
      <p:ext uri="{BB962C8B-B14F-4D97-AF65-F5344CB8AC3E}">
        <p14:creationId xmlns:p14="http://schemas.microsoft.com/office/powerpoint/2010/main" val="529199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C08C7-2157-8947-A5B2-BA62B06D1A38}"/>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Timeline</a:t>
            </a:r>
          </a:p>
        </p:txBody>
      </p:sp>
      <p:sp>
        <p:nvSpPr>
          <p:cNvPr id="4" name="Footer Placeholder 3">
            <a:extLst>
              <a:ext uri="{FF2B5EF4-FFF2-40B4-BE49-F238E27FC236}">
                <a16:creationId xmlns:a16="http://schemas.microsoft.com/office/drawing/2014/main" id="{61FFC076-E829-DC4A-89EB-3D81E1C7133E}"/>
              </a:ext>
            </a:extLst>
          </p:cNvPr>
          <p:cNvSpPr>
            <a:spLocks noGrp="1"/>
          </p:cNvSpPr>
          <p:nvPr>
            <p:ph type="ftr" sz="quarter" idx="11"/>
          </p:nvPr>
        </p:nvSpPr>
        <p:spPr/>
        <p:txBody>
          <a:bodyPr/>
          <a:lstStyle/>
          <a:p>
            <a:r>
              <a:rPr lang="en-US"/>
              <a:t>CSE-6363-002-Machine Learning</a:t>
            </a:r>
          </a:p>
        </p:txBody>
      </p:sp>
      <p:sp>
        <p:nvSpPr>
          <p:cNvPr id="5" name="Slide Number Placeholder 4">
            <a:extLst>
              <a:ext uri="{FF2B5EF4-FFF2-40B4-BE49-F238E27FC236}">
                <a16:creationId xmlns:a16="http://schemas.microsoft.com/office/drawing/2014/main" id="{029D57DF-43B8-5941-A0AD-221477E176EF}"/>
              </a:ext>
            </a:extLst>
          </p:cNvPr>
          <p:cNvSpPr>
            <a:spLocks noGrp="1"/>
          </p:cNvSpPr>
          <p:nvPr>
            <p:ph type="sldNum" sz="quarter" idx="12"/>
          </p:nvPr>
        </p:nvSpPr>
        <p:spPr/>
        <p:txBody>
          <a:bodyPr/>
          <a:lstStyle/>
          <a:p>
            <a:fld id="{C6F12CB2-7F2C-47B9-AE70-22A94B49F233}" type="slidenum">
              <a:rPr lang="en-US" smtClean="0"/>
              <a:t>21</a:t>
            </a:fld>
            <a:endParaRPr lang="en-US"/>
          </a:p>
        </p:txBody>
      </p:sp>
      <p:graphicFrame>
        <p:nvGraphicFramePr>
          <p:cNvPr id="7" name="Content Placeholder 5" descr="Basic Chevron Process" title="SmartArt">
            <a:extLst>
              <a:ext uri="{FF2B5EF4-FFF2-40B4-BE49-F238E27FC236}">
                <a16:creationId xmlns:a16="http://schemas.microsoft.com/office/drawing/2014/main" id="{0E7DAC32-582C-7249-AA51-4559FB54CAA3}"/>
              </a:ext>
            </a:extLst>
          </p:cNvPr>
          <p:cNvGraphicFramePr>
            <a:graphicFrameLocks noGrp="1"/>
          </p:cNvGraphicFramePr>
          <p:nvPr>
            <p:ph idx="1"/>
            <p:extLst>
              <p:ext uri="{D42A27DB-BD31-4B8C-83A1-F6EECF244321}">
                <p14:modId xmlns:p14="http://schemas.microsoft.com/office/powerpoint/2010/main" val="4019106951"/>
              </p:ext>
            </p:extLst>
          </p:nvPr>
        </p:nvGraphicFramePr>
        <p:xfrm>
          <a:off x="1447800" y="1463040"/>
          <a:ext cx="8984674" cy="46385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47174792-461B-4548-8F71-FD25B944862B}"/>
                  </a:ext>
                </a:extLst>
              </p14:cNvPr>
              <p14:cNvContentPartPr/>
              <p14:nvPr/>
            </p14:nvContentPartPr>
            <p14:xfrm>
              <a:off x="1175411" y="3856440"/>
              <a:ext cx="242640" cy="241920"/>
            </p14:xfrm>
          </p:contentPart>
        </mc:Choice>
        <mc:Fallback xmlns="">
          <p:pic>
            <p:nvPicPr>
              <p:cNvPr id="15" name="Ink 14">
                <a:extLst>
                  <a:ext uri="{FF2B5EF4-FFF2-40B4-BE49-F238E27FC236}">
                    <a16:creationId xmlns:a16="http://schemas.microsoft.com/office/drawing/2014/main" id="{47174792-461B-4548-8F71-FD25B944862B}"/>
                  </a:ext>
                </a:extLst>
              </p:cNvPr>
              <p:cNvPicPr/>
              <p:nvPr/>
            </p:nvPicPr>
            <p:blipFill>
              <a:blip r:embed="rId8"/>
              <a:stretch>
                <a:fillRect/>
              </a:stretch>
            </p:blipFill>
            <p:spPr>
              <a:xfrm>
                <a:off x="1157411" y="3838800"/>
                <a:ext cx="278280" cy="277560"/>
              </a:xfrm>
              <a:prstGeom prst="rect">
                <a:avLst/>
              </a:prstGeom>
            </p:spPr>
          </p:pic>
        </mc:Fallback>
      </mc:AlternateContent>
      <p:grpSp>
        <p:nvGrpSpPr>
          <p:cNvPr id="20" name="Group 19">
            <a:extLst>
              <a:ext uri="{FF2B5EF4-FFF2-40B4-BE49-F238E27FC236}">
                <a16:creationId xmlns:a16="http://schemas.microsoft.com/office/drawing/2014/main" id="{96DB7FF1-C521-AB48-A8BE-CF7AAD9D7921}"/>
              </a:ext>
            </a:extLst>
          </p:cNvPr>
          <p:cNvGrpSpPr/>
          <p:nvPr/>
        </p:nvGrpSpPr>
        <p:grpSpPr>
          <a:xfrm>
            <a:off x="1193411" y="4820520"/>
            <a:ext cx="252360" cy="570240"/>
            <a:chOff x="1193411" y="4820520"/>
            <a:chExt cx="252360" cy="570240"/>
          </a:xfrm>
        </p:grpSpPr>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034D10FB-3076-6B46-8BE1-8F8E1602BC9B}"/>
                    </a:ext>
                  </a:extLst>
                </p14:cNvPr>
                <p14:cNvContentPartPr/>
                <p14:nvPr/>
              </p14:nvContentPartPr>
              <p14:xfrm>
                <a:off x="1193411" y="4820520"/>
                <a:ext cx="252360" cy="248400"/>
              </p14:xfrm>
            </p:contentPart>
          </mc:Choice>
          <mc:Fallback xmlns="">
            <p:pic>
              <p:nvPicPr>
                <p:cNvPr id="17" name="Ink 16">
                  <a:extLst>
                    <a:ext uri="{FF2B5EF4-FFF2-40B4-BE49-F238E27FC236}">
                      <a16:creationId xmlns:a16="http://schemas.microsoft.com/office/drawing/2014/main" id="{034D10FB-3076-6B46-8BE1-8F8E1602BC9B}"/>
                    </a:ext>
                  </a:extLst>
                </p:cNvPr>
                <p:cNvPicPr/>
                <p:nvPr/>
              </p:nvPicPr>
              <p:blipFill>
                <a:blip r:embed="rId10"/>
                <a:stretch>
                  <a:fillRect/>
                </a:stretch>
              </p:blipFill>
              <p:spPr>
                <a:xfrm>
                  <a:off x="1175411" y="4802520"/>
                  <a:ext cx="2880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6FFF517F-1D0A-004C-B15D-89977A143D43}"/>
                    </a:ext>
                  </a:extLst>
                </p14:cNvPr>
                <p14:cNvContentPartPr/>
                <p14:nvPr/>
              </p14:nvContentPartPr>
              <p14:xfrm>
                <a:off x="1234811" y="5257200"/>
                <a:ext cx="360" cy="360"/>
              </p14:xfrm>
            </p:contentPart>
          </mc:Choice>
          <mc:Fallback xmlns="">
            <p:pic>
              <p:nvPicPr>
                <p:cNvPr id="18" name="Ink 17">
                  <a:extLst>
                    <a:ext uri="{FF2B5EF4-FFF2-40B4-BE49-F238E27FC236}">
                      <a16:creationId xmlns:a16="http://schemas.microsoft.com/office/drawing/2014/main" id="{6FFF517F-1D0A-004C-B15D-89977A143D43}"/>
                    </a:ext>
                  </a:extLst>
                </p:cNvPr>
                <p:cNvPicPr/>
                <p:nvPr/>
              </p:nvPicPr>
              <p:blipFill>
                <a:blip r:embed="rId12"/>
                <a:stretch>
                  <a:fillRect/>
                </a:stretch>
              </p:blipFill>
              <p:spPr>
                <a:xfrm>
                  <a:off x="1217171" y="52395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3141DC88-FCD9-CE40-A931-6D7C76841846}"/>
                    </a:ext>
                  </a:extLst>
                </p14:cNvPr>
                <p14:cNvContentPartPr/>
                <p14:nvPr/>
              </p14:nvContentPartPr>
              <p14:xfrm>
                <a:off x="1234811" y="5118960"/>
                <a:ext cx="197280" cy="271800"/>
              </p14:xfrm>
            </p:contentPart>
          </mc:Choice>
          <mc:Fallback xmlns="">
            <p:pic>
              <p:nvPicPr>
                <p:cNvPr id="19" name="Ink 18">
                  <a:extLst>
                    <a:ext uri="{FF2B5EF4-FFF2-40B4-BE49-F238E27FC236}">
                      <a16:creationId xmlns:a16="http://schemas.microsoft.com/office/drawing/2014/main" id="{3141DC88-FCD9-CE40-A931-6D7C76841846}"/>
                    </a:ext>
                  </a:extLst>
                </p:cNvPr>
                <p:cNvPicPr/>
                <p:nvPr/>
              </p:nvPicPr>
              <p:blipFill>
                <a:blip r:embed="rId14"/>
                <a:stretch>
                  <a:fillRect/>
                </a:stretch>
              </p:blipFill>
              <p:spPr>
                <a:xfrm>
                  <a:off x="1217171" y="5101320"/>
                  <a:ext cx="232920" cy="30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2E3F36C4-31CD-7640-BD0C-F10ABCF134A9}"/>
                  </a:ext>
                </a:extLst>
              </p14:cNvPr>
              <p14:cNvContentPartPr/>
              <p14:nvPr/>
            </p14:nvContentPartPr>
            <p14:xfrm>
              <a:off x="1152011" y="2754840"/>
              <a:ext cx="297720" cy="282600"/>
            </p14:xfrm>
          </p:contentPart>
        </mc:Choice>
        <mc:Fallback xmlns="">
          <p:pic>
            <p:nvPicPr>
              <p:cNvPr id="21" name="Ink 20">
                <a:extLst>
                  <a:ext uri="{FF2B5EF4-FFF2-40B4-BE49-F238E27FC236}">
                    <a16:creationId xmlns:a16="http://schemas.microsoft.com/office/drawing/2014/main" id="{2E3F36C4-31CD-7640-BD0C-F10ABCF134A9}"/>
                  </a:ext>
                </a:extLst>
              </p:cNvPr>
              <p:cNvPicPr/>
              <p:nvPr/>
            </p:nvPicPr>
            <p:blipFill>
              <a:blip r:embed="rId16"/>
              <a:stretch>
                <a:fillRect/>
              </a:stretch>
            </p:blipFill>
            <p:spPr>
              <a:xfrm>
                <a:off x="1134011" y="2737200"/>
                <a:ext cx="3333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B3CCFC2A-D2F9-4C43-855A-46F22C3BCFBE}"/>
                  </a:ext>
                </a:extLst>
              </p14:cNvPr>
              <p14:cNvContentPartPr/>
              <p14:nvPr/>
            </p14:nvContentPartPr>
            <p14:xfrm>
              <a:off x="1188371" y="4244160"/>
              <a:ext cx="208800" cy="261000"/>
            </p14:xfrm>
          </p:contentPart>
        </mc:Choice>
        <mc:Fallback xmlns="">
          <p:pic>
            <p:nvPicPr>
              <p:cNvPr id="23" name="Ink 22">
                <a:extLst>
                  <a:ext uri="{FF2B5EF4-FFF2-40B4-BE49-F238E27FC236}">
                    <a16:creationId xmlns:a16="http://schemas.microsoft.com/office/drawing/2014/main" id="{B3CCFC2A-D2F9-4C43-855A-46F22C3BCFBE}"/>
                  </a:ext>
                </a:extLst>
              </p:cNvPr>
              <p:cNvPicPr/>
              <p:nvPr/>
            </p:nvPicPr>
            <p:blipFill>
              <a:blip r:embed="rId18"/>
              <a:stretch>
                <a:fillRect/>
              </a:stretch>
            </p:blipFill>
            <p:spPr>
              <a:xfrm>
                <a:off x="1170371" y="4226160"/>
                <a:ext cx="24444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DCC9E283-13CF-6040-B16F-26B2FEF72B77}"/>
                  </a:ext>
                </a:extLst>
              </p14:cNvPr>
              <p14:cNvContentPartPr/>
              <p14:nvPr/>
            </p14:nvContentPartPr>
            <p14:xfrm>
              <a:off x="1131491" y="3348120"/>
              <a:ext cx="279000" cy="295200"/>
            </p14:xfrm>
          </p:contentPart>
        </mc:Choice>
        <mc:Fallback xmlns="">
          <p:pic>
            <p:nvPicPr>
              <p:cNvPr id="26" name="Ink 25">
                <a:extLst>
                  <a:ext uri="{FF2B5EF4-FFF2-40B4-BE49-F238E27FC236}">
                    <a16:creationId xmlns:a16="http://schemas.microsoft.com/office/drawing/2014/main" id="{DCC9E283-13CF-6040-B16F-26B2FEF72B77}"/>
                  </a:ext>
                </a:extLst>
              </p:cNvPr>
              <p:cNvPicPr/>
              <p:nvPr/>
            </p:nvPicPr>
            <p:blipFill>
              <a:blip r:embed="rId20"/>
              <a:stretch>
                <a:fillRect/>
              </a:stretch>
            </p:blipFill>
            <p:spPr>
              <a:xfrm>
                <a:off x="1113491" y="3330480"/>
                <a:ext cx="31464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6" name="Ink 175">
                <a:extLst>
                  <a:ext uri="{FF2B5EF4-FFF2-40B4-BE49-F238E27FC236}">
                    <a16:creationId xmlns:a16="http://schemas.microsoft.com/office/drawing/2014/main" id="{CE74C82A-4A88-4035-B980-3C9D8427BC9F}"/>
                  </a:ext>
                </a:extLst>
              </p14:cNvPr>
              <p14:cNvContentPartPr/>
              <p14:nvPr/>
            </p14:nvContentPartPr>
            <p14:xfrm>
              <a:off x="3310743" y="2812354"/>
              <a:ext cx="285750" cy="276225"/>
            </p14:xfrm>
          </p:contentPart>
        </mc:Choice>
        <mc:Fallback xmlns="">
          <p:pic>
            <p:nvPicPr>
              <p:cNvPr id="176" name="Ink 175">
                <a:extLst>
                  <a:ext uri="{FF2B5EF4-FFF2-40B4-BE49-F238E27FC236}">
                    <a16:creationId xmlns:a16="http://schemas.microsoft.com/office/drawing/2014/main" id="{CE74C82A-4A88-4035-B980-3C9D8427BC9F}"/>
                  </a:ext>
                </a:extLst>
              </p:cNvPr>
              <p:cNvPicPr/>
              <p:nvPr/>
            </p:nvPicPr>
            <p:blipFill>
              <a:blip r:embed="rId22"/>
              <a:stretch>
                <a:fillRect/>
              </a:stretch>
            </p:blipFill>
            <p:spPr>
              <a:xfrm>
                <a:off x="3293175" y="2794061"/>
                <a:ext cx="321245" cy="31244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7" name="Ink 176">
                <a:extLst>
                  <a:ext uri="{FF2B5EF4-FFF2-40B4-BE49-F238E27FC236}">
                    <a16:creationId xmlns:a16="http://schemas.microsoft.com/office/drawing/2014/main" id="{6002E49D-D3A9-43B2-9C47-6EA3B352026A}"/>
                  </a:ext>
                </a:extLst>
              </p14:cNvPr>
              <p14:cNvContentPartPr/>
              <p14:nvPr/>
            </p14:nvContentPartPr>
            <p14:xfrm>
              <a:off x="3334866" y="3312541"/>
              <a:ext cx="323850" cy="266700"/>
            </p14:xfrm>
          </p:contentPart>
        </mc:Choice>
        <mc:Fallback xmlns="">
          <p:pic>
            <p:nvPicPr>
              <p:cNvPr id="177" name="Ink 176">
                <a:extLst>
                  <a:ext uri="{FF2B5EF4-FFF2-40B4-BE49-F238E27FC236}">
                    <a16:creationId xmlns:a16="http://schemas.microsoft.com/office/drawing/2014/main" id="{6002E49D-D3A9-43B2-9C47-6EA3B352026A}"/>
                  </a:ext>
                </a:extLst>
              </p:cNvPr>
              <p:cNvPicPr/>
              <p:nvPr/>
            </p:nvPicPr>
            <p:blipFill>
              <a:blip r:embed="rId24"/>
              <a:stretch>
                <a:fillRect/>
              </a:stretch>
            </p:blipFill>
            <p:spPr>
              <a:xfrm>
                <a:off x="3317096" y="3294929"/>
                <a:ext cx="359753" cy="302284"/>
              </a:xfrm>
              <a:prstGeom prst="rect">
                <a:avLst/>
              </a:prstGeom>
            </p:spPr>
          </p:pic>
        </mc:Fallback>
      </mc:AlternateContent>
    </p:spTree>
    <p:extLst>
      <p:ext uri="{BB962C8B-B14F-4D97-AF65-F5344CB8AC3E}">
        <p14:creationId xmlns:p14="http://schemas.microsoft.com/office/powerpoint/2010/main" val="3491031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742BE9-2F51-754D-A4A0-8CBCCFDD1DCF}"/>
              </a:ext>
            </a:extLst>
          </p:cNvPr>
          <p:cNvSpPr>
            <a:spLocks noGrp="1"/>
          </p:cNvSpPr>
          <p:nvPr>
            <p:ph type="ftr" sz="quarter" idx="11"/>
          </p:nvPr>
        </p:nvSpPr>
        <p:spPr/>
        <p:txBody>
          <a:bodyPr/>
          <a:lstStyle/>
          <a:p>
            <a:r>
              <a:rPr lang="en-US"/>
              <a:t>CSE-6363-002-Machine Learning</a:t>
            </a:r>
          </a:p>
        </p:txBody>
      </p:sp>
      <p:sp>
        <p:nvSpPr>
          <p:cNvPr id="3" name="Slide Number Placeholder 2">
            <a:extLst>
              <a:ext uri="{FF2B5EF4-FFF2-40B4-BE49-F238E27FC236}">
                <a16:creationId xmlns:a16="http://schemas.microsoft.com/office/drawing/2014/main" id="{09806301-CDA8-BB41-9418-96DD77AC04F8}"/>
              </a:ext>
            </a:extLst>
          </p:cNvPr>
          <p:cNvSpPr>
            <a:spLocks noGrp="1"/>
          </p:cNvSpPr>
          <p:nvPr>
            <p:ph type="sldNum" sz="quarter" idx="12"/>
          </p:nvPr>
        </p:nvSpPr>
        <p:spPr/>
        <p:txBody>
          <a:bodyPr/>
          <a:lstStyle/>
          <a:p>
            <a:fld id="{C6F12CB2-7F2C-47B9-AE70-22A94B49F233}" type="slidenum">
              <a:rPr lang="en-US" smtClean="0"/>
              <a:t>22</a:t>
            </a:fld>
            <a:endParaRPr lang="en-US"/>
          </a:p>
        </p:txBody>
      </p:sp>
      <p:sp>
        <p:nvSpPr>
          <p:cNvPr id="4" name="TextBox 3">
            <a:extLst>
              <a:ext uri="{FF2B5EF4-FFF2-40B4-BE49-F238E27FC236}">
                <a16:creationId xmlns:a16="http://schemas.microsoft.com/office/drawing/2014/main" id="{FF0C03EC-1ED4-DA4A-92EC-3AA54755EAFB}"/>
              </a:ext>
            </a:extLst>
          </p:cNvPr>
          <p:cNvSpPr txBox="1"/>
          <p:nvPr/>
        </p:nvSpPr>
        <p:spPr>
          <a:xfrm>
            <a:off x="2632365" y="3075057"/>
            <a:ext cx="6463145" cy="707886"/>
          </a:xfrm>
          <a:prstGeom prst="rect">
            <a:avLst/>
          </a:prstGeom>
          <a:noFill/>
        </p:spPr>
        <p:txBody>
          <a:bodyPr wrap="square" rtlCol="0">
            <a:spAutoFit/>
          </a:bodyPr>
          <a:lstStyle/>
          <a:p>
            <a:pPr algn="ctr"/>
            <a:r>
              <a:rPr lang="en-US" sz="4000" dirty="0">
                <a:solidFill>
                  <a:srgbClr val="07B8B8"/>
                </a:solidFill>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3754381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9E43-0AEE-CD4B-B35E-306626CE5685}"/>
              </a:ext>
            </a:extLst>
          </p:cNvPr>
          <p:cNvSpPr>
            <a:spLocks noGrp="1"/>
          </p:cNvSpPr>
          <p:nvPr>
            <p:ph type="title"/>
          </p:nvPr>
        </p:nvSpPr>
        <p:spPr/>
        <p:txBody>
          <a:bodyPr>
            <a:normAutofit/>
          </a:bodyPr>
          <a:lstStyle/>
          <a:p>
            <a:r>
              <a:rPr lang="en-US" sz="4000">
                <a:latin typeface="Times New Roman"/>
                <a:cs typeface="Times New Roman"/>
              </a:rPr>
              <a:t>Implementation Parts</a:t>
            </a:r>
            <a:endParaRPr lang="en-US" sz="4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8A753E7-8666-AE4E-B973-B2D554A924F9}"/>
              </a:ext>
            </a:extLst>
          </p:cNvPr>
          <p:cNvSpPr>
            <a:spLocks noGrp="1"/>
          </p:cNvSpPr>
          <p:nvPr>
            <p:ph type="ftr" sz="quarter" idx="11"/>
          </p:nvPr>
        </p:nvSpPr>
        <p:spPr/>
        <p:txBody>
          <a:bodyPr/>
          <a:lstStyle/>
          <a:p>
            <a:r>
              <a:rPr lang="en-US"/>
              <a:t>CSE-6363-002-Machine Learning</a:t>
            </a:r>
          </a:p>
        </p:txBody>
      </p:sp>
      <p:sp>
        <p:nvSpPr>
          <p:cNvPr id="5" name="Slide Number Placeholder 4">
            <a:extLst>
              <a:ext uri="{FF2B5EF4-FFF2-40B4-BE49-F238E27FC236}">
                <a16:creationId xmlns:a16="http://schemas.microsoft.com/office/drawing/2014/main" id="{98F54836-E9F5-8849-B618-1980008FF045}"/>
              </a:ext>
            </a:extLst>
          </p:cNvPr>
          <p:cNvSpPr>
            <a:spLocks noGrp="1"/>
          </p:cNvSpPr>
          <p:nvPr>
            <p:ph type="sldNum" sz="quarter" idx="12"/>
          </p:nvPr>
        </p:nvSpPr>
        <p:spPr/>
        <p:txBody>
          <a:bodyPr/>
          <a:lstStyle/>
          <a:p>
            <a:fld id="{C6F12CB2-7F2C-47B9-AE70-22A94B49F233}" type="slidenum">
              <a:rPr lang="en-US" smtClean="0"/>
              <a:t>3</a:t>
            </a:fld>
            <a:endParaRPr lang="en-US"/>
          </a:p>
        </p:txBody>
      </p:sp>
      <p:sp>
        <p:nvSpPr>
          <p:cNvPr id="7" name="Content Placeholder 2">
            <a:extLst>
              <a:ext uri="{FF2B5EF4-FFF2-40B4-BE49-F238E27FC236}">
                <a16:creationId xmlns:a16="http://schemas.microsoft.com/office/drawing/2014/main" id="{0921E74E-C8A5-499D-A84A-D52B318658A5}"/>
              </a:ext>
            </a:extLst>
          </p:cNvPr>
          <p:cNvSpPr>
            <a:spLocks noGrp="1"/>
          </p:cNvSpPr>
          <p:nvPr>
            <p:ph idx="1"/>
          </p:nvPr>
        </p:nvSpPr>
        <p:spPr>
          <a:xfrm>
            <a:off x="838200" y="1794291"/>
            <a:ext cx="8832273" cy="4572710"/>
          </a:xfrm>
        </p:spPr>
        <p:txBody>
          <a:bodyPr vert="horz" lIns="91440" tIns="45720" rIns="91440" bIns="45720" rtlCol="0" anchor="t">
            <a:normAutofit/>
          </a:bodyPr>
          <a:lstStyle/>
          <a:p>
            <a:pPr algn="just">
              <a:buFont typeface="Arial" pitchFamily="2" charset="2"/>
              <a:buChar char="•"/>
            </a:pPr>
            <a:r>
              <a:rPr lang="en-US" sz="1800">
                <a:latin typeface="Calibri"/>
                <a:ea typeface="+mn-lt"/>
                <a:cs typeface="Calibri"/>
              </a:rPr>
              <a:t>We have developed 3 parts of the Realtime object detection and recognition, namely</a:t>
            </a:r>
            <a:endParaRPr lang="en-US" sz="1800" dirty="0">
              <a:latin typeface="Calibri"/>
              <a:ea typeface="+mn-lt"/>
              <a:cs typeface="Calibri"/>
            </a:endParaRPr>
          </a:p>
          <a:p>
            <a:pPr algn="just">
              <a:buFont typeface="Arial" pitchFamily="2" charset="2"/>
              <a:buChar char="•"/>
            </a:pPr>
            <a:endParaRPr lang="en-US" sz="1800" dirty="0">
              <a:latin typeface="Calibri"/>
              <a:ea typeface="+mn-lt"/>
              <a:cs typeface="Calibri"/>
            </a:endParaRPr>
          </a:p>
          <a:p>
            <a:pPr lvl="1" algn="just">
              <a:buFont typeface="Arial" pitchFamily="2" charset="2"/>
              <a:buChar char="•"/>
            </a:pPr>
            <a:r>
              <a:rPr lang="en-US" sz="1800" i="1">
                <a:latin typeface="Calibri"/>
                <a:ea typeface="+mn-lt"/>
                <a:cs typeface="Calibri"/>
              </a:rPr>
              <a:t>Celebrity Face Recognition in real-time videos</a:t>
            </a:r>
          </a:p>
          <a:p>
            <a:pPr lvl="2" algn="just">
              <a:buFont typeface="Arial" pitchFamily="2" charset="2"/>
              <a:buChar char="•"/>
            </a:pPr>
            <a:r>
              <a:rPr lang="en-US" sz="1600">
                <a:latin typeface="Calibri"/>
                <a:ea typeface="+mn-lt"/>
                <a:cs typeface="Calibri"/>
              </a:rPr>
              <a:t>Here the Input will be a video for a celebrity with which the network (CNN) is trained and output will be the video with bounding boxes and labels around the celebrity images.</a:t>
            </a:r>
            <a:endParaRPr lang="en-US" sz="1600" dirty="0">
              <a:latin typeface="Calibri"/>
              <a:ea typeface="+mn-lt"/>
              <a:cs typeface="Calibri"/>
            </a:endParaRPr>
          </a:p>
          <a:p>
            <a:pPr marL="914400" lvl="2" indent="0" algn="just">
              <a:buNone/>
            </a:pPr>
            <a:endParaRPr lang="en-US" sz="1400" dirty="0">
              <a:latin typeface="Calibri"/>
              <a:ea typeface="+mn-lt"/>
              <a:cs typeface="Calibri"/>
            </a:endParaRPr>
          </a:p>
          <a:p>
            <a:pPr lvl="1" algn="just">
              <a:buFont typeface="Arial" pitchFamily="2" charset="2"/>
              <a:buChar char="•"/>
            </a:pPr>
            <a:r>
              <a:rPr lang="en-US" sz="1800" i="1">
                <a:latin typeface="Calibri"/>
                <a:ea typeface="+mn-lt"/>
                <a:cs typeface="Calibri"/>
              </a:rPr>
              <a:t>COCO real-time object detection using YOLO</a:t>
            </a:r>
          </a:p>
          <a:p>
            <a:pPr lvl="2" algn="just">
              <a:buFont typeface="Arial" pitchFamily="2" charset="2"/>
              <a:buChar char="•"/>
            </a:pPr>
            <a:r>
              <a:rPr lang="en-US" sz="1600">
                <a:latin typeface="Calibri"/>
                <a:ea typeface="+mn-lt"/>
                <a:cs typeface="Calibri"/>
              </a:rPr>
              <a:t>Here the Input will be an image or a video of common objects (COCO) that the YOLO is trained with and output will be the image or video with bounding boxes and labels around the objects.</a:t>
            </a:r>
            <a:endParaRPr lang="en-US" sz="1600" dirty="0">
              <a:latin typeface="Calibri"/>
              <a:ea typeface="+mn-lt"/>
              <a:cs typeface="Calibri"/>
            </a:endParaRPr>
          </a:p>
          <a:p>
            <a:pPr lvl="2" algn="just">
              <a:buFont typeface="Arial" pitchFamily="2" charset="2"/>
              <a:buChar char="•"/>
            </a:pPr>
            <a:endParaRPr lang="en-US" sz="1400" dirty="0">
              <a:latin typeface="Calibri"/>
              <a:ea typeface="+mn-lt"/>
              <a:cs typeface="Calibri"/>
            </a:endParaRPr>
          </a:p>
          <a:p>
            <a:pPr lvl="1" algn="just">
              <a:buFont typeface="Arial" pitchFamily="2" charset="2"/>
              <a:buChar char="•"/>
            </a:pPr>
            <a:r>
              <a:rPr lang="en-US" sz="1800" i="1">
                <a:latin typeface="Calibri"/>
                <a:ea typeface="+mn-lt"/>
                <a:cs typeface="Calibri"/>
              </a:rPr>
              <a:t>Realtime object detection of input from webcam</a:t>
            </a:r>
          </a:p>
          <a:p>
            <a:pPr lvl="2" algn="just">
              <a:buFont typeface="Arial" pitchFamily="2" charset="2"/>
              <a:buChar char="•"/>
            </a:pPr>
            <a:r>
              <a:rPr lang="en-US" sz="1600">
                <a:latin typeface="Calibri"/>
                <a:ea typeface="+mn-lt"/>
                <a:cs typeface="Calibri"/>
              </a:rPr>
              <a:t>Here the Input will be an image, or a video of an object captured using webcam by drawing bounding boxes, since the network YOLO has been trained with that in the process therefore, output will be the image or video with confidence labels.</a:t>
            </a:r>
          </a:p>
        </p:txBody>
      </p:sp>
    </p:spTree>
    <p:extLst>
      <p:ext uri="{BB962C8B-B14F-4D97-AF65-F5344CB8AC3E}">
        <p14:creationId xmlns:p14="http://schemas.microsoft.com/office/powerpoint/2010/main" val="3498549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94F04-2CCB-B347-9B0A-E0CA73922C5F}"/>
              </a:ext>
            </a:extLst>
          </p:cNvPr>
          <p:cNvSpPr>
            <a:spLocks noGrp="1"/>
          </p:cNvSpPr>
          <p:nvPr>
            <p:ph type="title"/>
          </p:nvPr>
        </p:nvSpPr>
        <p:spPr>
          <a:xfrm>
            <a:off x="838200" y="365125"/>
            <a:ext cx="10515600" cy="1325563"/>
          </a:xfrm>
        </p:spPr>
        <p:txBody>
          <a:bodyPr anchor="ctr">
            <a:normAutofit/>
          </a:bodyPr>
          <a:lstStyle/>
          <a:p>
            <a:r>
              <a:rPr lang="en-US"/>
              <a:t>Process Flow</a:t>
            </a:r>
          </a:p>
        </p:txBody>
      </p:sp>
      <p:pic>
        <p:nvPicPr>
          <p:cNvPr id="6" name="Picture 6" descr="A close up of a card&#10;&#10;Description generated with high confidence">
            <a:extLst>
              <a:ext uri="{FF2B5EF4-FFF2-40B4-BE49-F238E27FC236}">
                <a16:creationId xmlns:a16="http://schemas.microsoft.com/office/drawing/2014/main" id="{7A46FA3F-3C75-4EA8-A575-7857AAC9BDF2}"/>
              </a:ext>
            </a:extLst>
          </p:cNvPr>
          <p:cNvPicPr>
            <a:picLocks noGrp="1" noChangeAspect="1"/>
          </p:cNvPicPr>
          <p:nvPr>
            <p:ph idx="1"/>
          </p:nvPr>
        </p:nvPicPr>
        <p:blipFill>
          <a:blip r:embed="rId2"/>
          <a:stretch>
            <a:fillRect/>
          </a:stretch>
        </p:blipFill>
        <p:spPr>
          <a:xfrm>
            <a:off x="1269522" y="3433225"/>
            <a:ext cx="8416506" cy="2997935"/>
          </a:xfrm>
          <a:noFill/>
        </p:spPr>
      </p:pic>
      <p:sp>
        <p:nvSpPr>
          <p:cNvPr id="4" name="Footer Placeholder 3">
            <a:extLst>
              <a:ext uri="{FF2B5EF4-FFF2-40B4-BE49-F238E27FC236}">
                <a16:creationId xmlns:a16="http://schemas.microsoft.com/office/drawing/2014/main" id="{E92ED666-068D-B94E-84BE-1EF97B38F206}"/>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CSE-6363-002-Machine Learning</a:t>
            </a:r>
          </a:p>
        </p:txBody>
      </p:sp>
      <p:sp>
        <p:nvSpPr>
          <p:cNvPr id="5" name="Slide Number Placeholder 4">
            <a:extLst>
              <a:ext uri="{FF2B5EF4-FFF2-40B4-BE49-F238E27FC236}">
                <a16:creationId xmlns:a16="http://schemas.microsoft.com/office/drawing/2014/main" id="{7D207D72-DC5B-5D48-8D4F-A4369F4C060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C6F12CB2-7F2C-47B9-AE70-22A94B49F233}" type="slidenum">
              <a:rPr lang="en-US" smtClean="0"/>
              <a:pPr>
                <a:spcAft>
                  <a:spcPts val="600"/>
                </a:spcAft>
              </a:pPr>
              <a:t>4</a:t>
            </a:fld>
            <a:endParaRPr lang="en-US"/>
          </a:p>
        </p:txBody>
      </p:sp>
      <p:sp>
        <p:nvSpPr>
          <p:cNvPr id="8" name="TextBox 7">
            <a:extLst>
              <a:ext uri="{FF2B5EF4-FFF2-40B4-BE49-F238E27FC236}">
                <a16:creationId xmlns:a16="http://schemas.microsoft.com/office/drawing/2014/main" id="{5F5FF93F-3828-4714-9A99-81FBFDF9E680}"/>
              </a:ext>
            </a:extLst>
          </p:cNvPr>
          <p:cNvSpPr txBox="1"/>
          <p:nvPr/>
        </p:nvSpPr>
        <p:spPr>
          <a:xfrm>
            <a:off x="842513" y="1963947"/>
            <a:ext cx="1053572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Calibri"/>
                <a:ea typeface="+mn-lt"/>
                <a:cs typeface="Calibri"/>
              </a:rPr>
              <a:t> Supervised Training is executed, that is the training data is labeled using the YAT </a:t>
            </a:r>
            <a:r>
              <a:rPr lang="en-US" dirty="0">
                <a:latin typeface="Calibri"/>
                <a:ea typeface="+mn-lt"/>
                <a:cs typeface="Calibri"/>
              </a:rPr>
              <a:t>Annotation tool (as per the previous submission 2)</a:t>
            </a:r>
            <a:endParaRPr lang="en-US" dirty="0">
              <a:latin typeface="Calibri"/>
              <a:cs typeface="Calibri"/>
            </a:endParaRPr>
          </a:p>
          <a:p>
            <a:pPr marL="285750" indent="-285750">
              <a:buFont typeface="Arial"/>
              <a:buChar char="•"/>
            </a:pPr>
            <a:r>
              <a:rPr lang="en-US">
                <a:latin typeface="Calibri"/>
                <a:ea typeface="+mn-lt"/>
                <a:cs typeface="Calibri"/>
              </a:rPr>
              <a:t>The input to the model will be an image or a video not from the training dataset.</a:t>
            </a:r>
            <a:endParaRPr lang="en-US" dirty="0">
              <a:latin typeface="Calibri"/>
              <a:ea typeface="+mn-lt"/>
              <a:cs typeface="Calibri"/>
            </a:endParaRPr>
          </a:p>
          <a:p>
            <a:pPr marL="285750" indent="-285750">
              <a:buFont typeface="Arial"/>
              <a:buChar char="•"/>
            </a:pPr>
            <a:r>
              <a:rPr lang="en-US">
                <a:latin typeface="Calibri"/>
                <a:ea typeface="+mn-lt"/>
                <a:cs typeface="Calibri"/>
              </a:rPr>
              <a:t>The output will be the image or video having the bounding boxes with the labels around the corresponding object recognized as a part of this process.</a:t>
            </a:r>
            <a:endParaRPr lang="en-US">
              <a:latin typeface="Calibri"/>
              <a:cs typeface="Calibri"/>
            </a:endParaRPr>
          </a:p>
        </p:txBody>
      </p:sp>
    </p:spTree>
    <p:extLst>
      <p:ext uri="{BB962C8B-B14F-4D97-AF65-F5344CB8AC3E}">
        <p14:creationId xmlns:p14="http://schemas.microsoft.com/office/powerpoint/2010/main" val="2967831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0E38-D34A-C74E-94BA-DCF32AEED799}"/>
              </a:ext>
            </a:extLst>
          </p:cNvPr>
          <p:cNvSpPr>
            <a:spLocks noGrp="1"/>
          </p:cNvSpPr>
          <p:nvPr>
            <p:ph type="title"/>
          </p:nvPr>
        </p:nvSpPr>
        <p:spPr/>
        <p:txBody>
          <a:bodyPr>
            <a:normAutofit/>
          </a:bodyPr>
          <a:lstStyle/>
          <a:p>
            <a:r>
              <a:rPr lang="en-US" sz="4000">
                <a:latin typeface="Times New Roman"/>
                <a:cs typeface="Times New Roman"/>
              </a:rPr>
              <a:t>Celebrity Face Recognition</a:t>
            </a:r>
            <a:endParaRPr lang="en-US" sz="4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7D17D74-0071-2A42-BED7-DF617C6ACE1C}"/>
              </a:ext>
            </a:extLst>
          </p:cNvPr>
          <p:cNvSpPr>
            <a:spLocks noGrp="1"/>
          </p:cNvSpPr>
          <p:nvPr>
            <p:ph type="ftr" sz="quarter" idx="11"/>
          </p:nvPr>
        </p:nvSpPr>
        <p:spPr/>
        <p:txBody>
          <a:bodyPr/>
          <a:lstStyle/>
          <a:p>
            <a:r>
              <a:rPr lang="en-US"/>
              <a:t>CSE-6363-002-Machine Learning</a:t>
            </a:r>
          </a:p>
        </p:txBody>
      </p:sp>
      <p:sp>
        <p:nvSpPr>
          <p:cNvPr id="5" name="Slide Number Placeholder 4">
            <a:extLst>
              <a:ext uri="{FF2B5EF4-FFF2-40B4-BE49-F238E27FC236}">
                <a16:creationId xmlns:a16="http://schemas.microsoft.com/office/drawing/2014/main" id="{4E22A2A1-8173-1B40-9335-9376F07FE519}"/>
              </a:ext>
            </a:extLst>
          </p:cNvPr>
          <p:cNvSpPr>
            <a:spLocks noGrp="1"/>
          </p:cNvSpPr>
          <p:nvPr>
            <p:ph type="sldNum" sz="quarter" idx="12"/>
          </p:nvPr>
        </p:nvSpPr>
        <p:spPr/>
        <p:txBody>
          <a:bodyPr/>
          <a:lstStyle/>
          <a:p>
            <a:fld id="{C6F12CB2-7F2C-47B9-AE70-22A94B49F233}" type="slidenum">
              <a:rPr lang="en-US" smtClean="0"/>
              <a:t>5</a:t>
            </a:fld>
            <a:endParaRPr lang="en-US"/>
          </a:p>
        </p:txBody>
      </p:sp>
      <p:sp>
        <p:nvSpPr>
          <p:cNvPr id="9" name="Rectangle 4">
            <a:extLst>
              <a:ext uri="{FF2B5EF4-FFF2-40B4-BE49-F238E27FC236}">
                <a16:creationId xmlns:a16="http://schemas.microsoft.com/office/drawing/2014/main" id="{B6568785-B33F-3B4A-AD04-C71D3EB96D01}"/>
              </a:ext>
            </a:extLst>
          </p:cNvPr>
          <p:cNvSpPr>
            <a:spLocks noChangeArrowheads="1"/>
          </p:cNvSpPr>
          <p:nvPr/>
        </p:nvSpPr>
        <p:spPr bwMode="auto">
          <a:xfrm flipV="1">
            <a:off x="2086885" y="2105890"/>
            <a:ext cx="132293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0DDB69E0-C8FF-4B9F-A859-6ACDA4B167BA}"/>
              </a:ext>
            </a:extLst>
          </p:cNvPr>
          <p:cNvSpPr txBox="1"/>
          <p:nvPr/>
        </p:nvSpPr>
        <p:spPr>
          <a:xfrm>
            <a:off x="842514" y="1719532"/>
            <a:ext cx="92273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alibri"/>
                <a:ea typeface="+mn-lt"/>
                <a:cs typeface="Calibri"/>
              </a:rPr>
              <a:t>Implemented using Python libraries </a:t>
            </a:r>
            <a:r>
              <a:rPr lang="en-US" dirty="0" err="1">
                <a:latin typeface="Calibri"/>
                <a:ea typeface="+mn-lt"/>
                <a:cs typeface="Calibri"/>
              </a:rPr>
              <a:t>Keras</a:t>
            </a:r>
            <a:r>
              <a:rPr lang="en-US" dirty="0">
                <a:latin typeface="Calibri"/>
                <a:ea typeface="+mn-lt"/>
                <a:cs typeface="Calibri"/>
              </a:rPr>
              <a:t>, </a:t>
            </a:r>
            <a:r>
              <a:rPr lang="en-US" dirty="0" err="1">
                <a:latin typeface="Calibri"/>
                <a:ea typeface="+mn-lt"/>
                <a:cs typeface="Calibri"/>
              </a:rPr>
              <a:t>Dlib</a:t>
            </a:r>
            <a:r>
              <a:rPr lang="en-US" dirty="0">
                <a:latin typeface="Calibri"/>
                <a:ea typeface="+mn-lt"/>
                <a:cs typeface="Calibri"/>
              </a:rPr>
              <a:t> and OpenCV.</a:t>
            </a:r>
          </a:p>
          <a:p>
            <a:pPr marL="285750" indent="-285750">
              <a:buFont typeface="Arial"/>
              <a:buChar char="•"/>
            </a:pPr>
            <a:endParaRPr lang="en-US" dirty="0">
              <a:latin typeface="Calibri"/>
              <a:ea typeface="+mn-lt"/>
              <a:cs typeface="Calibri"/>
            </a:endParaRPr>
          </a:p>
          <a:p>
            <a:pPr marL="285750" indent="-285750">
              <a:buFont typeface="Arial"/>
              <a:buChar char="•"/>
            </a:pPr>
            <a:r>
              <a:rPr lang="en-US" dirty="0">
                <a:latin typeface="Calibri"/>
                <a:ea typeface="+mn-lt"/>
                <a:cs typeface="Calibri"/>
              </a:rPr>
              <a:t>Face recognition using </a:t>
            </a:r>
            <a:r>
              <a:rPr lang="en-US" dirty="0" err="1">
                <a:latin typeface="Calibri"/>
                <a:ea typeface="+mn-lt"/>
                <a:cs typeface="Calibri"/>
              </a:rPr>
              <a:t>Keras</a:t>
            </a:r>
            <a:r>
              <a:rPr lang="en-US" dirty="0">
                <a:latin typeface="Calibri"/>
                <a:ea typeface="+mn-lt"/>
                <a:cs typeface="Calibri"/>
              </a:rPr>
              <a:t> is divided into 4 steps:</a:t>
            </a:r>
          </a:p>
          <a:p>
            <a:pPr marL="285750" indent="-285750">
              <a:buFont typeface="Arial"/>
              <a:buChar char="•"/>
            </a:pPr>
            <a:endParaRPr lang="en-US" dirty="0">
              <a:latin typeface="Calibri"/>
              <a:ea typeface="+mn-lt"/>
              <a:cs typeface="Calibri"/>
            </a:endParaRPr>
          </a:p>
          <a:p>
            <a:pPr marL="800100" lvl="1" indent="-342900">
              <a:buAutoNum type="alphaLcPeriod"/>
            </a:pPr>
            <a:r>
              <a:rPr lang="en-US" dirty="0">
                <a:latin typeface="Calibri"/>
                <a:ea typeface="+mn-lt"/>
                <a:cs typeface="Calibri"/>
              </a:rPr>
              <a:t>Detect/ Identify faces in an image using </a:t>
            </a:r>
            <a:r>
              <a:rPr lang="en-US" dirty="0" err="1">
                <a:latin typeface="Calibri"/>
                <a:ea typeface="+mn-lt"/>
                <a:cs typeface="Calibri"/>
              </a:rPr>
              <a:t>Dlib</a:t>
            </a:r>
            <a:r>
              <a:rPr lang="en-US" dirty="0">
                <a:latin typeface="Calibri"/>
                <a:ea typeface="+mn-lt"/>
                <a:cs typeface="Calibri"/>
              </a:rPr>
              <a:t> and OpenCV – (face alignment)</a:t>
            </a:r>
          </a:p>
          <a:p>
            <a:pPr marL="800100" lvl="1" indent="-342900">
              <a:buAutoNum type="alphaLcPeriod"/>
            </a:pPr>
            <a:r>
              <a:rPr lang="en-US" dirty="0">
                <a:latin typeface="Calibri"/>
                <a:ea typeface="+mn-lt"/>
                <a:cs typeface="Calibri"/>
              </a:rPr>
              <a:t>Convert image into grayscale and crop into 200X200 pixels</a:t>
            </a:r>
          </a:p>
          <a:p>
            <a:pPr marL="800100" lvl="1" indent="-342900">
              <a:buAutoNum type="alphaLcPeriod"/>
            </a:pPr>
            <a:r>
              <a:rPr lang="en-US" dirty="0">
                <a:latin typeface="Calibri"/>
                <a:ea typeface="+mn-lt"/>
                <a:cs typeface="Calibri"/>
              </a:rPr>
              <a:t>Design convolutional neural network using </a:t>
            </a:r>
            <a:r>
              <a:rPr lang="en-US" dirty="0" err="1">
                <a:latin typeface="Calibri"/>
                <a:ea typeface="+mn-lt"/>
                <a:cs typeface="Calibri"/>
              </a:rPr>
              <a:t>Keras</a:t>
            </a:r>
          </a:p>
          <a:p>
            <a:pPr marL="800100" lvl="1" indent="-342900">
              <a:buAutoNum type="alphaLcPeriod"/>
            </a:pPr>
            <a:r>
              <a:rPr lang="en-US" dirty="0">
                <a:latin typeface="Calibri"/>
                <a:ea typeface="+mn-lt"/>
                <a:cs typeface="Calibri"/>
              </a:rPr>
              <a:t>Train the model on the test model on testing data</a:t>
            </a:r>
          </a:p>
        </p:txBody>
      </p:sp>
      <p:pic>
        <p:nvPicPr>
          <p:cNvPr id="6" name="Picture 6" descr="A person with collar shirt&#10;&#10;Description generated with very high confidence">
            <a:extLst>
              <a:ext uri="{FF2B5EF4-FFF2-40B4-BE49-F238E27FC236}">
                <a16:creationId xmlns:a16="http://schemas.microsoft.com/office/drawing/2014/main" id="{A0C2EE56-FDED-43A4-8B86-AB1296A55083}"/>
              </a:ext>
            </a:extLst>
          </p:cNvPr>
          <p:cNvPicPr>
            <a:picLocks noChangeAspect="1"/>
          </p:cNvPicPr>
          <p:nvPr/>
        </p:nvPicPr>
        <p:blipFill>
          <a:blip r:embed="rId2"/>
          <a:stretch>
            <a:fillRect/>
          </a:stretch>
        </p:blipFill>
        <p:spPr>
          <a:xfrm>
            <a:off x="6406551" y="3562620"/>
            <a:ext cx="3505200" cy="2680121"/>
          </a:xfrm>
          <a:prstGeom prst="rect">
            <a:avLst/>
          </a:prstGeom>
        </p:spPr>
      </p:pic>
    </p:spTree>
    <p:extLst>
      <p:ext uri="{BB962C8B-B14F-4D97-AF65-F5344CB8AC3E}">
        <p14:creationId xmlns:p14="http://schemas.microsoft.com/office/powerpoint/2010/main" val="2203521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0E38-D34A-C74E-94BA-DCF32AEED799}"/>
              </a:ext>
            </a:extLst>
          </p:cNvPr>
          <p:cNvSpPr>
            <a:spLocks noGrp="1"/>
          </p:cNvSpPr>
          <p:nvPr>
            <p:ph type="title"/>
          </p:nvPr>
        </p:nvSpPr>
        <p:spPr/>
        <p:txBody>
          <a:bodyPr>
            <a:normAutofit/>
          </a:bodyPr>
          <a:lstStyle/>
          <a:p>
            <a:r>
              <a:rPr lang="en-US" sz="4000" dirty="0">
                <a:latin typeface="Times New Roman"/>
                <a:cs typeface="Times New Roman"/>
              </a:rPr>
              <a:t>Celebrity Face Recognition- Face Alignment</a:t>
            </a:r>
            <a:endParaRPr lang="en-US" sz="4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7D17D74-0071-2A42-BED7-DF617C6ACE1C}"/>
              </a:ext>
            </a:extLst>
          </p:cNvPr>
          <p:cNvSpPr>
            <a:spLocks noGrp="1"/>
          </p:cNvSpPr>
          <p:nvPr>
            <p:ph type="ftr" sz="quarter" idx="11"/>
          </p:nvPr>
        </p:nvSpPr>
        <p:spPr/>
        <p:txBody>
          <a:bodyPr/>
          <a:lstStyle/>
          <a:p>
            <a:r>
              <a:rPr lang="en-US"/>
              <a:t>CSE-6363-002-Machine Learning</a:t>
            </a:r>
          </a:p>
        </p:txBody>
      </p:sp>
      <p:sp>
        <p:nvSpPr>
          <p:cNvPr id="5" name="Slide Number Placeholder 4">
            <a:extLst>
              <a:ext uri="{FF2B5EF4-FFF2-40B4-BE49-F238E27FC236}">
                <a16:creationId xmlns:a16="http://schemas.microsoft.com/office/drawing/2014/main" id="{4E22A2A1-8173-1B40-9335-9376F07FE519}"/>
              </a:ext>
            </a:extLst>
          </p:cNvPr>
          <p:cNvSpPr>
            <a:spLocks noGrp="1"/>
          </p:cNvSpPr>
          <p:nvPr>
            <p:ph type="sldNum" sz="quarter" idx="12"/>
          </p:nvPr>
        </p:nvSpPr>
        <p:spPr/>
        <p:txBody>
          <a:bodyPr/>
          <a:lstStyle/>
          <a:p>
            <a:fld id="{C6F12CB2-7F2C-47B9-AE70-22A94B49F233}" type="slidenum">
              <a:rPr lang="en-US" smtClean="0"/>
              <a:t>6</a:t>
            </a:fld>
            <a:endParaRPr lang="en-US"/>
          </a:p>
        </p:txBody>
      </p:sp>
      <p:sp>
        <p:nvSpPr>
          <p:cNvPr id="9" name="Rectangle 4">
            <a:extLst>
              <a:ext uri="{FF2B5EF4-FFF2-40B4-BE49-F238E27FC236}">
                <a16:creationId xmlns:a16="http://schemas.microsoft.com/office/drawing/2014/main" id="{B6568785-B33F-3B4A-AD04-C71D3EB96D01}"/>
              </a:ext>
            </a:extLst>
          </p:cNvPr>
          <p:cNvSpPr>
            <a:spLocks noChangeArrowheads="1"/>
          </p:cNvSpPr>
          <p:nvPr/>
        </p:nvSpPr>
        <p:spPr bwMode="auto">
          <a:xfrm flipV="1">
            <a:off x="2086885" y="2105890"/>
            <a:ext cx="132293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0DDB69E0-C8FF-4B9F-A859-6ACDA4B167BA}"/>
              </a:ext>
            </a:extLst>
          </p:cNvPr>
          <p:cNvSpPr txBox="1"/>
          <p:nvPr/>
        </p:nvSpPr>
        <p:spPr>
          <a:xfrm>
            <a:off x="842514" y="1719532"/>
            <a:ext cx="922738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alibri"/>
                <a:ea typeface="+mn-lt"/>
                <a:cs typeface="Calibri"/>
              </a:rPr>
              <a:t>The nn4.small2.v1 model was trained with aligned face images, therefore, the face images from the custom dataset must be aligned too.</a:t>
            </a:r>
            <a:endParaRPr lang="en-US" dirty="0">
              <a:latin typeface="Trebuchet MS" panose="020B0603020202020204"/>
              <a:ea typeface="+mn-lt"/>
              <a:cs typeface="Calibri"/>
            </a:endParaRPr>
          </a:p>
          <a:p>
            <a:pPr marL="285750" indent="-285750">
              <a:buFont typeface="Arial"/>
              <a:buChar char="•"/>
            </a:pPr>
            <a:endParaRPr lang="en-US" dirty="0">
              <a:latin typeface="Calibri"/>
              <a:ea typeface="+mn-lt"/>
              <a:cs typeface="Calibri"/>
            </a:endParaRPr>
          </a:p>
          <a:p>
            <a:pPr marL="285750" indent="-285750">
              <a:buFont typeface="Arial"/>
              <a:buChar char="•"/>
            </a:pPr>
            <a:r>
              <a:rPr lang="en-US" dirty="0">
                <a:latin typeface="Calibri"/>
                <a:ea typeface="+mn-lt"/>
                <a:cs typeface="Calibri"/>
              </a:rPr>
              <a:t>Here, we have used Dlib for face detection and OpenCV for image transformation and cropping to produce aligned 96x96 RGB face images.</a:t>
            </a:r>
            <a:endParaRPr lang="en-US">
              <a:latin typeface="Trebuchet MS" panose="020B0603020202020204"/>
              <a:ea typeface="+mn-lt"/>
              <a:cs typeface="Calibri"/>
            </a:endParaRPr>
          </a:p>
        </p:txBody>
      </p:sp>
      <p:pic>
        <p:nvPicPr>
          <p:cNvPr id="7" name="Picture 7" descr="A person smiling for the camera&#10;&#10;Description generated with very high confidence">
            <a:extLst>
              <a:ext uri="{FF2B5EF4-FFF2-40B4-BE49-F238E27FC236}">
                <a16:creationId xmlns:a16="http://schemas.microsoft.com/office/drawing/2014/main" id="{EFEE3877-3305-467C-A773-566FDCDA772F}"/>
              </a:ext>
            </a:extLst>
          </p:cNvPr>
          <p:cNvPicPr>
            <a:picLocks noChangeAspect="1"/>
          </p:cNvPicPr>
          <p:nvPr/>
        </p:nvPicPr>
        <p:blipFill>
          <a:blip r:embed="rId2"/>
          <a:stretch>
            <a:fillRect/>
          </a:stretch>
        </p:blipFill>
        <p:spPr>
          <a:xfrm>
            <a:off x="2438400" y="3608621"/>
            <a:ext cx="6049991" cy="2142417"/>
          </a:xfrm>
          <a:prstGeom prst="rect">
            <a:avLst/>
          </a:prstGeom>
        </p:spPr>
      </p:pic>
    </p:spTree>
    <p:extLst>
      <p:ext uri="{BB962C8B-B14F-4D97-AF65-F5344CB8AC3E}">
        <p14:creationId xmlns:p14="http://schemas.microsoft.com/office/powerpoint/2010/main" val="601181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0E38-D34A-C74E-94BA-DCF32AEED799}"/>
              </a:ext>
            </a:extLst>
          </p:cNvPr>
          <p:cNvSpPr>
            <a:spLocks noGrp="1"/>
          </p:cNvSpPr>
          <p:nvPr>
            <p:ph type="title"/>
          </p:nvPr>
        </p:nvSpPr>
        <p:spPr/>
        <p:txBody>
          <a:bodyPr>
            <a:normAutofit/>
          </a:bodyPr>
          <a:lstStyle/>
          <a:p>
            <a:r>
              <a:rPr lang="en-US" sz="4000" dirty="0">
                <a:latin typeface="Times New Roman"/>
                <a:cs typeface="Times New Roman"/>
              </a:rPr>
              <a:t>Celebrity Face Recognition- squared L2 distance</a:t>
            </a:r>
            <a:endParaRPr lang="en-US" sz="4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7D17D74-0071-2A42-BED7-DF617C6ACE1C}"/>
              </a:ext>
            </a:extLst>
          </p:cNvPr>
          <p:cNvSpPr>
            <a:spLocks noGrp="1"/>
          </p:cNvSpPr>
          <p:nvPr>
            <p:ph type="ftr" sz="quarter" idx="11"/>
          </p:nvPr>
        </p:nvSpPr>
        <p:spPr/>
        <p:txBody>
          <a:bodyPr/>
          <a:lstStyle/>
          <a:p>
            <a:r>
              <a:rPr lang="en-US"/>
              <a:t>CSE-6363-002-Machine Learning</a:t>
            </a:r>
          </a:p>
        </p:txBody>
      </p:sp>
      <p:sp>
        <p:nvSpPr>
          <p:cNvPr id="5" name="Slide Number Placeholder 4">
            <a:extLst>
              <a:ext uri="{FF2B5EF4-FFF2-40B4-BE49-F238E27FC236}">
                <a16:creationId xmlns:a16="http://schemas.microsoft.com/office/drawing/2014/main" id="{4E22A2A1-8173-1B40-9335-9376F07FE519}"/>
              </a:ext>
            </a:extLst>
          </p:cNvPr>
          <p:cNvSpPr>
            <a:spLocks noGrp="1"/>
          </p:cNvSpPr>
          <p:nvPr>
            <p:ph type="sldNum" sz="quarter" idx="12"/>
          </p:nvPr>
        </p:nvSpPr>
        <p:spPr/>
        <p:txBody>
          <a:bodyPr/>
          <a:lstStyle/>
          <a:p>
            <a:fld id="{C6F12CB2-7F2C-47B9-AE70-22A94B49F233}" type="slidenum">
              <a:rPr lang="en-US" smtClean="0"/>
              <a:t>7</a:t>
            </a:fld>
            <a:endParaRPr lang="en-US"/>
          </a:p>
        </p:txBody>
      </p:sp>
      <p:sp>
        <p:nvSpPr>
          <p:cNvPr id="9" name="Rectangle 4">
            <a:extLst>
              <a:ext uri="{FF2B5EF4-FFF2-40B4-BE49-F238E27FC236}">
                <a16:creationId xmlns:a16="http://schemas.microsoft.com/office/drawing/2014/main" id="{B6568785-B33F-3B4A-AD04-C71D3EB96D01}"/>
              </a:ext>
            </a:extLst>
          </p:cNvPr>
          <p:cNvSpPr>
            <a:spLocks noChangeArrowheads="1"/>
          </p:cNvSpPr>
          <p:nvPr/>
        </p:nvSpPr>
        <p:spPr bwMode="auto">
          <a:xfrm flipV="1">
            <a:off x="2086885" y="2105890"/>
            <a:ext cx="132293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0DDB69E0-C8FF-4B9F-A859-6ACDA4B167BA}"/>
              </a:ext>
            </a:extLst>
          </p:cNvPr>
          <p:cNvSpPr txBox="1"/>
          <p:nvPr/>
        </p:nvSpPr>
        <p:spPr>
          <a:xfrm>
            <a:off x="842514" y="1719532"/>
            <a:ext cx="92273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dirty="0">
              <a:latin typeface="Calibri"/>
              <a:ea typeface="+mn-lt"/>
              <a:cs typeface="Calibri"/>
            </a:endParaRPr>
          </a:p>
        </p:txBody>
      </p:sp>
      <p:pic>
        <p:nvPicPr>
          <p:cNvPr id="6" name="Picture 7" descr="A screen shot of a person&#10;&#10;Description generated with very high confidence">
            <a:extLst>
              <a:ext uri="{FF2B5EF4-FFF2-40B4-BE49-F238E27FC236}">
                <a16:creationId xmlns:a16="http://schemas.microsoft.com/office/drawing/2014/main" id="{DFC0B2C7-1244-4D62-B9BD-B54278C9C523}"/>
              </a:ext>
            </a:extLst>
          </p:cNvPr>
          <p:cNvPicPr>
            <a:picLocks noChangeAspect="1"/>
          </p:cNvPicPr>
          <p:nvPr/>
        </p:nvPicPr>
        <p:blipFill>
          <a:blip r:embed="rId2"/>
          <a:stretch>
            <a:fillRect/>
          </a:stretch>
        </p:blipFill>
        <p:spPr>
          <a:xfrm>
            <a:off x="483079" y="1495225"/>
            <a:ext cx="6596332" cy="4672681"/>
          </a:xfrm>
          <a:prstGeom prst="rect">
            <a:avLst/>
          </a:prstGeom>
        </p:spPr>
      </p:pic>
      <p:sp>
        <p:nvSpPr>
          <p:cNvPr id="10" name="TextBox 9">
            <a:extLst>
              <a:ext uri="{FF2B5EF4-FFF2-40B4-BE49-F238E27FC236}">
                <a16:creationId xmlns:a16="http://schemas.microsoft.com/office/drawing/2014/main" id="{E41DFA46-3833-4130-B3F7-04270C81424B}"/>
              </a:ext>
            </a:extLst>
          </p:cNvPr>
          <p:cNvSpPr txBox="1"/>
          <p:nvPr/>
        </p:nvSpPr>
        <p:spPr>
          <a:xfrm>
            <a:off x="6809118" y="2165230"/>
            <a:ext cx="372086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latin typeface="Calibri"/>
                <a:ea typeface="+mn-lt"/>
                <a:cs typeface="Calibri"/>
              </a:rPr>
              <a:t>But we still do not know what distance threshold τ is the best boundary for making a decision between same identity and different identity.</a:t>
            </a:r>
            <a:endParaRPr lang="en-US" i="1"/>
          </a:p>
        </p:txBody>
      </p:sp>
    </p:spTree>
    <p:extLst>
      <p:ext uri="{BB962C8B-B14F-4D97-AF65-F5344CB8AC3E}">
        <p14:creationId xmlns:p14="http://schemas.microsoft.com/office/powerpoint/2010/main" val="3525845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0E38-D34A-C74E-94BA-DCF32AEED799}"/>
              </a:ext>
            </a:extLst>
          </p:cNvPr>
          <p:cNvSpPr>
            <a:spLocks noGrp="1"/>
          </p:cNvSpPr>
          <p:nvPr>
            <p:ph type="title"/>
          </p:nvPr>
        </p:nvSpPr>
        <p:spPr/>
        <p:txBody>
          <a:bodyPr>
            <a:normAutofit/>
          </a:bodyPr>
          <a:lstStyle/>
          <a:p>
            <a:r>
              <a:rPr lang="en-US" sz="4000" dirty="0">
                <a:latin typeface="Times New Roman"/>
                <a:cs typeface="Times New Roman"/>
              </a:rPr>
              <a:t>Celebrity Face Recognition- Accuracy</a:t>
            </a:r>
            <a:endParaRPr lang="en-US" sz="4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7D17D74-0071-2A42-BED7-DF617C6ACE1C}"/>
              </a:ext>
            </a:extLst>
          </p:cNvPr>
          <p:cNvSpPr>
            <a:spLocks noGrp="1"/>
          </p:cNvSpPr>
          <p:nvPr>
            <p:ph type="ftr" sz="quarter" idx="11"/>
          </p:nvPr>
        </p:nvSpPr>
        <p:spPr/>
        <p:txBody>
          <a:bodyPr/>
          <a:lstStyle/>
          <a:p>
            <a:r>
              <a:rPr lang="en-US"/>
              <a:t>CSE-6363-002-Machine Learning</a:t>
            </a:r>
          </a:p>
        </p:txBody>
      </p:sp>
      <p:sp>
        <p:nvSpPr>
          <p:cNvPr id="5" name="Slide Number Placeholder 4">
            <a:extLst>
              <a:ext uri="{FF2B5EF4-FFF2-40B4-BE49-F238E27FC236}">
                <a16:creationId xmlns:a16="http://schemas.microsoft.com/office/drawing/2014/main" id="{4E22A2A1-8173-1B40-9335-9376F07FE519}"/>
              </a:ext>
            </a:extLst>
          </p:cNvPr>
          <p:cNvSpPr>
            <a:spLocks noGrp="1"/>
          </p:cNvSpPr>
          <p:nvPr>
            <p:ph type="sldNum" sz="quarter" idx="12"/>
          </p:nvPr>
        </p:nvSpPr>
        <p:spPr/>
        <p:txBody>
          <a:bodyPr/>
          <a:lstStyle/>
          <a:p>
            <a:fld id="{C6F12CB2-7F2C-47B9-AE70-22A94B49F233}" type="slidenum">
              <a:rPr lang="en-US" smtClean="0"/>
              <a:t>8</a:t>
            </a:fld>
            <a:endParaRPr lang="en-US"/>
          </a:p>
        </p:txBody>
      </p:sp>
      <p:sp>
        <p:nvSpPr>
          <p:cNvPr id="9" name="Rectangle 4">
            <a:extLst>
              <a:ext uri="{FF2B5EF4-FFF2-40B4-BE49-F238E27FC236}">
                <a16:creationId xmlns:a16="http://schemas.microsoft.com/office/drawing/2014/main" id="{B6568785-B33F-3B4A-AD04-C71D3EB96D01}"/>
              </a:ext>
            </a:extLst>
          </p:cNvPr>
          <p:cNvSpPr>
            <a:spLocks noChangeArrowheads="1"/>
          </p:cNvSpPr>
          <p:nvPr/>
        </p:nvSpPr>
        <p:spPr bwMode="auto">
          <a:xfrm flipV="1">
            <a:off x="2086885" y="2105890"/>
            <a:ext cx="132293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0DDB69E0-C8FF-4B9F-A859-6ACDA4B167BA}"/>
              </a:ext>
            </a:extLst>
          </p:cNvPr>
          <p:cNvSpPr txBox="1"/>
          <p:nvPr/>
        </p:nvSpPr>
        <p:spPr>
          <a:xfrm>
            <a:off x="842514" y="1719532"/>
            <a:ext cx="92273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alibri"/>
                <a:ea typeface="+mn-lt"/>
                <a:cs typeface="Calibri"/>
              </a:rPr>
              <a:t>Since we have skewed data I.e. more negative pairs than positive pairs.</a:t>
            </a:r>
          </a:p>
          <a:p>
            <a:pPr marL="285750" indent="-285750">
              <a:buFont typeface="Arial"/>
              <a:buChar char="•"/>
            </a:pPr>
            <a:r>
              <a:rPr lang="en-US" dirty="0">
                <a:latin typeface="Calibri"/>
                <a:ea typeface="+mn-lt"/>
                <a:cs typeface="Calibri"/>
              </a:rPr>
              <a:t>Therefore, we use F1 score as the evaluation metric rather than accuracy metric.</a:t>
            </a:r>
          </a:p>
        </p:txBody>
      </p:sp>
      <p:pic>
        <p:nvPicPr>
          <p:cNvPr id="7" name="Picture 7" descr="A close up of a map&#10;&#10;Description generated with very high confidence">
            <a:extLst>
              <a:ext uri="{FF2B5EF4-FFF2-40B4-BE49-F238E27FC236}">
                <a16:creationId xmlns:a16="http://schemas.microsoft.com/office/drawing/2014/main" id="{F8BC987B-56D8-453F-83C5-AD279ECA6238}"/>
              </a:ext>
            </a:extLst>
          </p:cNvPr>
          <p:cNvPicPr>
            <a:picLocks noChangeAspect="1"/>
          </p:cNvPicPr>
          <p:nvPr/>
        </p:nvPicPr>
        <p:blipFill>
          <a:blip r:embed="rId2"/>
          <a:stretch>
            <a:fillRect/>
          </a:stretch>
        </p:blipFill>
        <p:spPr>
          <a:xfrm>
            <a:off x="2725947" y="2435284"/>
            <a:ext cx="5561162" cy="3957129"/>
          </a:xfrm>
          <a:prstGeom prst="rect">
            <a:avLst/>
          </a:prstGeom>
        </p:spPr>
      </p:pic>
    </p:spTree>
    <p:extLst>
      <p:ext uri="{BB962C8B-B14F-4D97-AF65-F5344CB8AC3E}">
        <p14:creationId xmlns:p14="http://schemas.microsoft.com/office/powerpoint/2010/main" val="3409415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0E38-D34A-C74E-94BA-DCF32AEED799}"/>
              </a:ext>
            </a:extLst>
          </p:cNvPr>
          <p:cNvSpPr>
            <a:spLocks noGrp="1"/>
          </p:cNvSpPr>
          <p:nvPr>
            <p:ph type="title"/>
          </p:nvPr>
        </p:nvSpPr>
        <p:spPr/>
        <p:txBody>
          <a:bodyPr>
            <a:normAutofit/>
          </a:bodyPr>
          <a:lstStyle/>
          <a:p>
            <a:r>
              <a:rPr lang="en-US" sz="4000" dirty="0">
                <a:latin typeface="Times New Roman"/>
                <a:cs typeface="Times New Roman"/>
              </a:rPr>
              <a:t>Celebrity Face Recognition- Accuracy</a:t>
            </a:r>
            <a:endParaRPr lang="en-US" sz="4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7D17D74-0071-2A42-BED7-DF617C6ACE1C}"/>
              </a:ext>
            </a:extLst>
          </p:cNvPr>
          <p:cNvSpPr>
            <a:spLocks noGrp="1"/>
          </p:cNvSpPr>
          <p:nvPr>
            <p:ph type="ftr" sz="quarter" idx="11"/>
          </p:nvPr>
        </p:nvSpPr>
        <p:spPr/>
        <p:txBody>
          <a:bodyPr/>
          <a:lstStyle/>
          <a:p>
            <a:r>
              <a:rPr lang="en-US"/>
              <a:t>CSE-6363-002-Machine Learning</a:t>
            </a:r>
          </a:p>
        </p:txBody>
      </p:sp>
      <p:sp>
        <p:nvSpPr>
          <p:cNvPr id="5" name="Slide Number Placeholder 4">
            <a:extLst>
              <a:ext uri="{FF2B5EF4-FFF2-40B4-BE49-F238E27FC236}">
                <a16:creationId xmlns:a16="http://schemas.microsoft.com/office/drawing/2014/main" id="{4E22A2A1-8173-1B40-9335-9376F07FE519}"/>
              </a:ext>
            </a:extLst>
          </p:cNvPr>
          <p:cNvSpPr>
            <a:spLocks noGrp="1"/>
          </p:cNvSpPr>
          <p:nvPr>
            <p:ph type="sldNum" sz="quarter" idx="12"/>
          </p:nvPr>
        </p:nvSpPr>
        <p:spPr/>
        <p:txBody>
          <a:bodyPr/>
          <a:lstStyle/>
          <a:p>
            <a:fld id="{C6F12CB2-7F2C-47B9-AE70-22A94B49F233}" type="slidenum">
              <a:rPr lang="en-US" smtClean="0"/>
              <a:t>9</a:t>
            </a:fld>
            <a:endParaRPr lang="en-US"/>
          </a:p>
        </p:txBody>
      </p:sp>
      <p:sp>
        <p:nvSpPr>
          <p:cNvPr id="9" name="Rectangle 4">
            <a:extLst>
              <a:ext uri="{FF2B5EF4-FFF2-40B4-BE49-F238E27FC236}">
                <a16:creationId xmlns:a16="http://schemas.microsoft.com/office/drawing/2014/main" id="{B6568785-B33F-3B4A-AD04-C71D3EB96D01}"/>
              </a:ext>
            </a:extLst>
          </p:cNvPr>
          <p:cNvSpPr>
            <a:spLocks noChangeArrowheads="1"/>
          </p:cNvSpPr>
          <p:nvPr/>
        </p:nvSpPr>
        <p:spPr bwMode="auto">
          <a:xfrm flipV="1">
            <a:off x="2086885" y="2105890"/>
            <a:ext cx="132293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0DDB69E0-C8FF-4B9F-A859-6ACDA4B167BA}"/>
              </a:ext>
            </a:extLst>
          </p:cNvPr>
          <p:cNvSpPr txBox="1"/>
          <p:nvPr/>
        </p:nvSpPr>
        <p:spPr>
          <a:xfrm>
            <a:off x="842514" y="1719532"/>
            <a:ext cx="9227387"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alibri"/>
                <a:ea typeface="+mn-lt"/>
                <a:cs typeface="Calibri"/>
              </a:rPr>
              <a:t>Once we have estimated the distance threshold τ in the previous step, </a:t>
            </a:r>
          </a:p>
          <a:p>
            <a:pPr marL="285750" indent="-285750">
              <a:buFont typeface="Arial"/>
              <a:buChar char="•"/>
            </a:pPr>
            <a:endParaRPr lang="en-US" dirty="0">
              <a:latin typeface="Calibri"/>
              <a:ea typeface="+mn-lt"/>
              <a:cs typeface="Calibri"/>
            </a:endParaRPr>
          </a:p>
          <a:p>
            <a:pPr marL="285750" indent="-285750">
              <a:buFont typeface="Arial"/>
              <a:buChar char="•"/>
            </a:pPr>
            <a:r>
              <a:rPr lang="en-US" dirty="0">
                <a:latin typeface="Calibri"/>
                <a:ea typeface="+mn-lt"/>
                <a:cs typeface="Calibri"/>
              </a:rPr>
              <a:t>Face recognition is as simple as calculating the distances between an input embedding vector and all embedding vectors in a database.</a:t>
            </a:r>
          </a:p>
          <a:p>
            <a:pPr marL="285750" indent="-285750">
              <a:buFont typeface="Arial"/>
              <a:buChar char="•"/>
            </a:pPr>
            <a:endParaRPr lang="en-US" dirty="0">
              <a:latin typeface="Calibri"/>
              <a:ea typeface="+mn-lt"/>
              <a:cs typeface="Calibri"/>
            </a:endParaRPr>
          </a:p>
          <a:p>
            <a:pPr marL="285750" indent="-285750">
              <a:buFont typeface="Arial"/>
              <a:buChar char="•"/>
            </a:pPr>
            <a:r>
              <a:rPr lang="en-US" dirty="0">
                <a:latin typeface="Calibri"/>
                <a:ea typeface="+mn-lt"/>
                <a:cs typeface="Calibri"/>
              </a:rPr>
              <a:t>But we have used a more robust approach for labelling the input </a:t>
            </a:r>
          </a:p>
          <a:p>
            <a:pPr marL="285750" indent="-285750">
              <a:buFont typeface="Arial"/>
              <a:buChar char="•"/>
            </a:pPr>
            <a:endParaRPr lang="en-US" dirty="0">
              <a:latin typeface="Calibri"/>
              <a:ea typeface="+mn-lt"/>
              <a:cs typeface="Calibri"/>
            </a:endParaRPr>
          </a:p>
          <a:p>
            <a:pPr marL="285750" indent="-285750">
              <a:buFont typeface="Arial"/>
              <a:buChar char="•"/>
            </a:pPr>
            <a:r>
              <a:rPr lang="en-US" dirty="0">
                <a:latin typeface="Calibri"/>
                <a:ea typeface="+mn-lt"/>
                <a:cs typeface="Calibri"/>
              </a:rPr>
              <a:t>Using </a:t>
            </a:r>
            <a:r>
              <a:rPr lang="en-US" b="1" dirty="0">
                <a:latin typeface="Calibri"/>
                <a:ea typeface="+mn-lt"/>
                <a:cs typeface="Calibri"/>
              </a:rPr>
              <a:t>KNN classification</a:t>
            </a:r>
            <a:r>
              <a:rPr lang="en-US" dirty="0">
                <a:latin typeface="Calibri"/>
                <a:ea typeface="+mn-lt"/>
                <a:cs typeface="Calibri"/>
              </a:rPr>
              <a:t> with a Euclidean distance metric </a:t>
            </a:r>
          </a:p>
          <a:p>
            <a:pPr marL="285750" indent="-285750">
              <a:buFont typeface="Arial"/>
              <a:buChar char="•"/>
            </a:pPr>
            <a:r>
              <a:rPr lang="en-US" dirty="0">
                <a:latin typeface="Calibri"/>
                <a:ea typeface="+mn-lt"/>
                <a:cs typeface="Calibri"/>
              </a:rPr>
              <a:t>a </a:t>
            </a:r>
            <a:r>
              <a:rPr lang="en-US" b="1" dirty="0">
                <a:latin typeface="Calibri"/>
                <a:ea typeface="+mn-lt"/>
                <a:cs typeface="Calibri"/>
              </a:rPr>
              <a:t>linear support vector machine</a:t>
            </a:r>
            <a:r>
              <a:rPr lang="en-US" dirty="0">
                <a:latin typeface="Calibri"/>
                <a:ea typeface="+mn-lt"/>
                <a:cs typeface="Calibri"/>
              </a:rPr>
              <a:t> (SVM) trained with the database entries and used to classify i.e. identify new inputs.</a:t>
            </a:r>
            <a:endParaRPr lang="en-US">
              <a:latin typeface="Calibri"/>
              <a:ea typeface="+mn-lt"/>
              <a:cs typeface="Calibri"/>
            </a:endParaRPr>
          </a:p>
          <a:p>
            <a:pPr marL="285750" indent="-285750">
              <a:buFont typeface="Arial"/>
              <a:buChar char="•"/>
            </a:pPr>
            <a:endParaRPr lang="en-US">
              <a:latin typeface="Calibri"/>
              <a:ea typeface="+mn-lt"/>
              <a:cs typeface="Calibri"/>
            </a:endParaRPr>
          </a:p>
          <a:p>
            <a:pPr marL="285750" indent="-285750">
              <a:buFont typeface="Arial"/>
              <a:buChar char="•"/>
            </a:pPr>
            <a:r>
              <a:rPr lang="en-US" b="1" i="1" dirty="0">
                <a:solidFill>
                  <a:schemeClr val="accent6">
                    <a:lumMod val="50000"/>
                  </a:schemeClr>
                </a:solidFill>
                <a:latin typeface="Calibri"/>
                <a:ea typeface="+mn-lt"/>
                <a:cs typeface="Calibri"/>
              </a:rPr>
              <a:t> The accuracy for celebrity recognition using 1. K-NN 2. Support Vector Machines (SVM) is 96% and 98% respectively.</a:t>
            </a:r>
          </a:p>
        </p:txBody>
      </p:sp>
    </p:spTree>
    <p:extLst>
      <p:ext uri="{BB962C8B-B14F-4D97-AF65-F5344CB8AC3E}">
        <p14:creationId xmlns:p14="http://schemas.microsoft.com/office/powerpoint/2010/main" val="2237970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dge-PowerPoint-Template" id="{713936BF-85C3-E943-A9E3-799648AB7B31}" vid="{9570180A-2844-2E41-A24D-8D79CDD9CB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TotalTime>
  <Words>833</Words>
  <Application>Microsoft Macintosh PowerPoint</Application>
  <PresentationFormat>Widescreen</PresentationFormat>
  <Paragraphs>164</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Times New Roman</vt:lpstr>
      <vt:lpstr>Trebuchet MS</vt:lpstr>
      <vt:lpstr>Office Theme</vt:lpstr>
      <vt:lpstr>Realtime Custom  Object Detection &amp; Recognition  Implementation</vt:lpstr>
      <vt:lpstr>The Life Cycle</vt:lpstr>
      <vt:lpstr>Implementation Parts</vt:lpstr>
      <vt:lpstr>Process Flow</vt:lpstr>
      <vt:lpstr>Celebrity Face Recognition</vt:lpstr>
      <vt:lpstr>Celebrity Face Recognition- Face Alignment</vt:lpstr>
      <vt:lpstr>Celebrity Face Recognition- squared L2 distance</vt:lpstr>
      <vt:lpstr>Celebrity Face Recognition- Accuracy</vt:lpstr>
      <vt:lpstr>Celebrity Face Recognition- Accuracy</vt:lpstr>
      <vt:lpstr>Celebrity Face Recognition- Dataset Visualization</vt:lpstr>
      <vt:lpstr>Celebrity Face Recognition- References</vt:lpstr>
      <vt:lpstr>COCO Realtime Multiple Object Detection</vt:lpstr>
      <vt:lpstr>COCO Realtime Multiple Object Detection</vt:lpstr>
      <vt:lpstr>COCO Realtime Multiple Object Detection</vt:lpstr>
      <vt:lpstr>Realtime Object Detection (Webcam)</vt:lpstr>
      <vt:lpstr>Realtime Object Detection (Webcam)</vt:lpstr>
      <vt:lpstr>Realtime Object Detection (Webcam)</vt:lpstr>
      <vt:lpstr>Realtime Object Detection (Webcam)</vt:lpstr>
      <vt:lpstr>Realtime Object Detection (Webcam)</vt:lpstr>
      <vt:lpstr>Realtime Object Detection (Webcam)</vt:lpstr>
      <vt:lpstr>Timeline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Custom  Object Detection &amp; Recognition  Data Preparation</dc:title>
  <dc:creator>arul raj</dc:creator>
  <cp:lastModifiedBy>arul raj</cp:lastModifiedBy>
  <cp:revision>536</cp:revision>
  <dcterms:created xsi:type="dcterms:W3CDTF">2020-02-28T19:54:54Z</dcterms:created>
  <dcterms:modified xsi:type="dcterms:W3CDTF">2020-03-27T05:58:12Z</dcterms:modified>
</cp:coreProperties>
</file>